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6" r:id="rId2"/>
    <p:sldId id="313" r:id="rId3"/>
    <p:sldId id="318" r:id="rId4"/>
    <p:sldId id="314" r:id="rId5"/>
    <p:sldId id="315" r:id="rId6"/>
    <p:sldId id="317" r:id="rId7"/>
    <p:sldId id="256" r:id="rId8"/>
    <p:sldId id="287" r:id="rId9"/>
    <p:sldId id="268" r:id="rId10"/>
    <p:sldId id="269" r:id="rId11"/>
    <p:sldId id="270" r:id="rId12"/>
    <p:sldId id="271" r:id="rId13"/>
    <p:sldId id="272" r:id="rId14"/>
    <p:sldId id="273" r:id="rId15"/>
    <p:sldId id="280" r:id="rId16"/>
    <p:sldId id="281" r:id="rId17"/>
    <p:sldId id="282" r:id="rId18"/>
    <p:sldId id="283" r:id="rId19"/>
    <p:sldId id="284" r:id="rId20"/>
    <p:sldId id="285" r:id="rId21"/>
    <p:sldId id="286" r:id="rId22"/>
    <p:sldId id="297" r:id="rId23"/>
    <p:sldId id="298" r:id="rId24"/>
    <p:sldId id="299" r:id="rId25"/>
    <p:sldId id="300" r:id="rId26"/>
    <p:sldId id="302" r:id="rId27"/>
    <p:sldId id="303" r:id="rId28"/>
    <p:sldId id="304" r:id="rId29"/>
    <p:sldId id="305" r:id="rId30"/>
    <p:sldId id="30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8" d="100"/>
          <a:sy n="68" d="100"/>
        </p:scale>
        <p:origin x="616"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A7EF-0C02-F189-415F-758F6538EA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9F0BFCF-0AC9-9B2B-B236-AD3A3B07FB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15315C-979F-E841-2960-06357A0D35F7}"/>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5" name="Footer Placeholder 4">
            <a:extLst>
              <a:ext uri="{FF2B5EF4-FFF2-40B4-BE49-F238E27FC236}">
                <a16:creationId xmlns:a16="http://schemas.microsoft.com/office/drawing/2014/main" id="{B89D4E39-546D-FF0B-1AE4-12BC0C9CC9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4C0CEA-EF10-A137-EB21-D7A8C1DAA6C8}"/>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673948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7CF2C-2CD5-F8B3-984D-25190FD7A8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7DC18A-DCBC-BFD8-6FD4-6179BD109C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20F57C-4D9E-2E71-ACB5-06D089200EE3}"/>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5" name="Footer Placeholder 4">
            <a:extLst>
              <a:ext uri="{FF2B5EF4-FFF2-40B4-BE49-F238E27FC236}">
                <a16:creationId xmlns:a16="http://schemas.microsoft.com/office/drawing/2014/main" id="{F10F3BFF-014C-20CB-0F02-2E6844E56C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8EB6E2-399D-B263-B4D0-B6D88BF09B4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3524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06878A-844B-3497-4B84-AB66E23816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5A54E2-9E10-3F55-A4DD-8F0BC8C0C1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8B4988-96FE-D926-F12D-F8CFEA6B4572}"/>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5" name="Footer Placeholder 4">
            <a:extLst>
              <a:ext uri="{FF2B5EF4-FFF2-40B4-BE49-F238E27FC236}">
                <a16:creationId xmlns:a16="http://schemas.microsoft.com/office/drawing/2014/main" id="{0BC8D604-B975-E16F-B0E1-F4CC493FB7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C100F8-E1C5-BD53-0332-4FC5F1ADF4A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231678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84B9-77E6-2489-6BFB-D53D95E072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954863-74CB-4E45-BAAE-93150E2096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0C5C93-EC5E-DCCB-D939-1FE9BC6EFDF7}"/>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5" name="Footer Placeholder 4">
            <a:extLst>
              <a:ext uri="{FF2B5EF4-FFF2-40B4-BE49-F238E27FC236}">
                <a16:creationId xmlns:a16="http://schemas.microsoft.com/office/drawing/2014/main" id="{D106F0B2-2054-E0E0-EF5E-D15719CE14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7013DA-858A-5312-5C52-8102DF0568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37224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ADB7-BCC2-1044-2F9F-DD5848570E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07BCD8-0D56-5DC2-9601-12E2926CC4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85897C-79BF-D806-6F53-43180647736C}"/>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5" name="Footer Placeholder 4">
            <a:extLst>
              <a:ext uri="{FF2B5EF4-FFF2-40B4-BE49-F238E27FC236}">
                <a16:creationId xmlns:a16="http://schemas.microsoft.com/office/drawing/2014/main" id="{9C880762-DBEA-020F-7841-B1620A6AAC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5B245-95EE-6DA8-3771-BF6C8580CC26}"/>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7969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FCAC4-491E-E9DF-6420-E2DED18AD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5321EF-8AE2-7504-3C97-55004057EF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32CE97-068E-E483-53AF-D540638729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BC935C-2CF2-B89A-044A-D53409B9D558}"/>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6" name="Footer Placeholder 5">
            <a:extLst>
              <a:ext uri="{FF2B5EF4-FFF2-40B4-BE49-F238E27FC236}">
                <a16:creationId xmlns:a16="http://schemas.microsoft.com/office/drawing/2014/main" id="{494F6FA0-3047-A2CF-8D26-45A82DF762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96DC3F-0801-9567-026A-666441152ECB}"/>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1847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CF7E-0D3F-A5C9-9A81-540AF4C4272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635F5BC-17C6-FF0A-D3E6-37CA501643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8E6002-84CF-3D76-4DA8-C761287E33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83FFBA-8485-5272-9D48-CB208333C0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FA5644-B857-51FD-7EB6-AE286DA509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9E3769C-74F3-A777-258A-76EA6A3DBFD6}"/>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8" name="Footer Placeholder 7">
            <a:extLst>
              <a:ext uri="{FF2B5EF4-FFF2-40B4-BE49-F238E27FC236}">
                <a16:creationId xmlns:a16="http://schemas.microsoft.com/office/drawing/2014/main" id="{754B108E-95BF-279A-DFFD-46C27CD5D4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8E4D77-9004-E4BE-0031-6963024334A7}"/>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786704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6701-A938-3F99-3B57-7C1177D0B8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7E2097-AAA2-DF76-A730-363FDA680BEA}"/>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4" name="Footer Placeholder 3">
            <a:extLst>
              <a:ext uri="{FF2B5EF4-FFF2-40B4-BE49-F238E27FC236}">
                <a16:creationId xmlns:a16="http://schemas.microsoft.com/office/drawing/2014/main" id="{A030923A-9631-CAF8-C228-24C2D150FA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7561D8-6582-48C4-0A3F-266B583476A2}"/>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0191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7D6ADA-EC19-54E6-CB3A-3DFCC06599E7}"/>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3" name="Footer Placeholder 2">
            <a:extLst>
              <a:ext uri="{FF2B5EF4-FFF2-40B4-BE49-F238E27FC236}">
                <a16:creationId xmlns:a16="http://schemas.microsoft.com/office/drawing/2014/main" id="{236DD84B-20A0-846A-4450-54F6ED22B6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B0959F-3928-894D-8BD2-6DA1312EAC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52543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6F704-FD22-6386-4A97-89CD486CDF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2C8D78-06E5-E800-9983-A89E261F08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225FE2-90D2-8B4E-B48B-358C5C5321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9D3BA8-D8E0-317D-E9AF-ACA8E033BC2B}"/>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6" name="Footer Placeholder 5">
            <a:extLst>
              <a:ext uri="{FF2B5EF4-FFF2-40B4-BE49-F238E27FC236}">
                <a16:creationId xmlns:a16="http://schemas.microsoft.com/office/drawing/2014/main" id="{CA0CABC0-4E9F-A9E9-B8D4-F2AD3B4496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947F57-69B3-626B-83E5-2E0611DC882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021864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BDEEE-7499-9E0F-B905-D6B2861EDB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498712-2592-DFD0-9FB3-8AE06558FF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88CC7F4-7ED6-4DAA-1AFC-8BC12E5BCD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3C1354-6D5F-184C-D3B7-FA8E8B9DA37D}"/>
              </a:ext>
            </a:extLst>
          </p:cNvPr>
          <p:cNvSpPr>
            <a:spLocks noGrp="1"/>
          </p:cNvSpPr>
          <p:nvPr>
            <p:ph type="dt" sz="half" idx="10"/>
          </p:nvPr>
        </p:nvSpPr>
        <p:spPr/>
        <p:txBody>
          <a:bodyPr/>
          <a:lstStyle/>
          <a:p>
            <a:fld id="{EF999EDB-5C19-4878-89F3-E3954D3E14A9}" type="datetimeFigureOut">
              <a:rPr lang="en-US" smtClean="0"/>
              <a:t>10/29/2024</a:t>
            </a:fld>
            <a:endParaRPr lang="en-US"/>
          </a:p>
        </p:txBody>
      </p:sp>
      <p:sp>
        <p:nvSpPr>
          <p:cNvPr id="6" name="Footer Placeholder 5">
            <a:extLst>
              <a:ext uri="{FF2B5EF4-FFF2-40B4-BE49-F238E27FC236}">
                <a16:creationId xmlns:a16="http://schemas.microsoft.com/office/drawing/2014/main" id="{4930AAA1-5F41-BC03-DBEF-F8A3BB7D80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4C8F27-E606-6CA7-A467-F007FD231C9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67585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EC768-A01A-DCF2-578B-C69F8CF46A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F6FD85-5CB7-9F5E-FF30-D59C7A6D4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3788EE-72A1-9B78-6CD6-8B7C2567B0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999EDB-5C19-4878-89F3-E3954D3E14A9}" type="datetimeFigureOut">
              <a:rPr lang="en-US" smtClean="0"/>
              <a:t>10/29/2024</a:t>
            </a:fld>
            <a:endParaRPr lang="en-US"/>
          </a:p>
        </p:txBody>
      </p:sp>
      <p:sp>
        <p:nvSpPr>
          <p:cNvPr id="5" name="Footer Placeholder 4">
            <a:extLst>
              <a:ext uri="{FF2B5EF4-FFF2-40B4-BE49-F238E27FC236}">
                <a16:creationId xmlns:a16="http://schemas.microsoft.com/office/drawing/2014/main" id="{5FFB563E-DC60-9E98-5B74-7520921268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DEBE46-34D6-B929-653B-6A46228778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CF6C75-BF3B-4926-AC51-7B117120EE48}" type="slidenum">
              <a:rPr lang="en-US" smtClean="0"/>
              <a:t>‹#›</a:t>
            </a:fld>
            <a:endParaRPr lang="en-US"/>
          </a:p>
        </p:txBody>
      </p:sp>
    </p:spTree>
    <p:extLst>
      <p:ext uri="{BB962C8B-B14F-4D97-AF65-F5344CB8AC3E}">
        <p14:creationId xmlns:p14="http://schemas.microsoft.com/office/powerpoint/2010/main" val="285393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4328D22F-E96B-491D-BA55-4E0E65FD37DE}"/>
              </a:ext>
            </a:extLst>
          </p:cNvPr>
          <p:cNvSpPr txBox="1"/>
          <p:nvPr/>
        </p:nvSpPr>
        <p:spPr>
          <a:xfrm>
            <a:off x="872836" y="1340130"/>
            <a:ext cx="9867208" cy="3760966"/>
          </a:xfrm>
          <a:prstGeom prst="rect">
            <a:avLst/>
          </a:prstGeom>
          <a:noFill/>
        </p:spPr>
        <p:txBody>
          <a:bodyPr wrap="square">
            <a:spAutoFit/>
          </a:bodyPr>
          <a:lstStyle/>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Learning Objectives: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By the end of the course, students will be able to:</a:t>
            </a:r>
          </a:p>
          <a:p>
            <a:pPr marL="342900" lvl="0" indent="-342900">
              <a:lnSpc>
                <a:spcPct val="107000"/>
              </a:lnSpc>
              <a:spcAft>
                <a:spcPts val="800"/>
              </a:spcAft>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Describe the principles and techniques of ­­­­­­­­­­------------------different procedures.</a:t>
            </a:r>
          </a:p>
          <a:p>
            <a:pPr marL="342900" lvl="0" indent="-342900">
              <a:lnSpc>
                <a:spcPct val="107000"/>
              </a:lnSpc>
              <a:spcAft>
                <a:spcPts val="800"/>
              </a:spcAft>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Analyze global trends in the proper field, with a focus on accessibility, ethics, and sustainability.</a:t>
            </a:r>
          </a:p>
          <a:p>
            <a:pPr marL="342900" lvl="0" indent="-342900">
              <a:lnSpc>
                <a:spcPct val="107000"/>
              </a:lnSpc>
              <a:spcAft>
                <a:spcPts val="800"/>
              </a:spcAft>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Understand the role of the pathology--------in global health, including its impact on diverse populations and underserved communities.</a:t>
            </a:r>
          </a:p>
          <a:p>
            <a:pPr marL="342900" lvl="0" indent="-342900">
              <a:lnSpc>
                <a:spcPct val="107000"/>
              </a:lnSpc>
              <a:spcAft>
                <a:spcPts val="800"/>
              </a:spcAft>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Apply clinical skills in the area------- with an awareness of cultural and ethical considerations in different healthcare systems.</a:t>
            </a:r>
          </a:p>
          <a:p>
            <a:pPr marL="342900" lvl="0" indent="-342900">
              <a:lnSpc>
                <a:spcPct val="107000"/>
              </a:lnSpc>
              <a:spcAft>
                <a:spcPts val="800"/>
              </a:spcAft>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Engage in collaborative, inter-professional practices through global partnerships and initiatives.</a:t>
            </a:r>
          </a:p>
          <a:p>
            <a:pPr marL="342900" lvl="0" indent="-342900">
              <a:lnSpc>
                <a:spcPct val="107000"/>
              </a:lnSpc>
              <a:spcAft>
                <a:spcPts val="800"/>
              </a:spcAft>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18963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4" name="TextBox 3">
            <a:extLst>
              <a:ext uri="{FF2B5EF4-FFF2-40B4-BE49-F238E27FC236}">
                <a16:creationId xmlns:a16="http://schemas.microsoft.com/office/drawing/2014/main" id="{CBC26AB4-5823-4936-9107-E9081465DF04}"/>
              </a:ext>
            </a:extLst>
          </p:cNvPr>
          <p:cNvSpPr txBox="1"/>
          <p:nvPr/>
        </p:nvSpPr>
        <p:spPr>
          <a:xfrm>
            <a:off x="482138" y="1487978"/>
            <a:ext cx="11330247" cy="3416320"/>
          </a:xfrm>
          <a:prstGeom prst="rect">
            <a:avLst/>
          </a:prstGeom>
          <a:noFill/>
        </p:spPr>
        <p:txBody>
          <a:bodyPr wrap="square" rtlCol="0">
            <a:spAutoFit/>
          </a:bodyPr>
          <a:lstStyle/>
          <a:p>
            <a:r>
              <a:rPr lang="en-US" b="1" dirty="0"/>
              <a:t>Course Structure:</a:t>
            </a:r>
          </a:p>
          <a:p>
            <a:r>
              <a:rPr lang="en-US" b="1" dirty="0"/>
              <a:t>Module 1: Fundamentals of Fixed Prosthodontics</a:t>
            </a:r>
          </a:p>
          <a:p>
            <a:pPr>
              <a:buFont typeface="Arial" panose="020B0604020202020204" pitchFamily="34" charset="0"/>
              <a:buChar char="•"/>
            </a:pPr>
            <a:r>
              <a:rPr lang="en-US" dirty="0"/>
              <a:t>Introduction to Fixed Prosthodontics: Definitions and Scope</a:t>
            </a:r>
          </a:p>
          <a:p>
            <a:pPr>
              <a:buFont typeface="Arial" panose="020B0604020202020204" pitchFamily="34" charset="0"/>
              <a:buChar char="•"/>
            </a:pPr>
            <a:r>
              <a:rPr lang="en-US" dirty="0"/>
              <a:t>Clinical Examination, Diagnosis, and Treatment Planning</a:t>
            </a:r>
          </a:p>
          <a:p>
            <a:pPr>
              <a:buFont typeface="Arial" panose="020B0604020202020204" pitchFamily="34" charset="0"/>
              <a:buChar char="•"/>
            </a:pPr>
            <a:r>
              <a:rPr lang="en-US" dirty="0"/>
              <a:t>Principles of Tooth Preparation</a:t>
            </a:r>
          </a:p>
          <a:p>
            <a:pPr>
              <a:buFont typeface="Arial" panose="020B0604020202020204" pitchFamily="34" charset="0"/>
              <a:buChar char="•"/>
            </a:pPr>
            <a:r>
              <a:rPr lang="en-US" dirty="0"/>
              <a:t>Materials Used in Fixed Prosthodontics</a:t>
            </a:r>
          </a:p>
          <a:p>
            <a:endParaRPr lang="en-US" dirty="0"/>
          </a:p>
          <a:p>
            <a:r>
              <a:rPr lang="en-US" b="1" dirty="0"/>
              <a:t>Module 2: International Trends in Prosthodontics</a:t>
            </a:r>
          </a:p>
          <a:p>
            <a:pPr>
              <a:buFont typeface="Arial" panose="020B0604020202020204" pitchFamily="34" charset="0"/>
              <a:buChar char="•"/>
            </a:pPr>
            <a:r>
              <a:rPr lang="en-US" b="1" dirty="0"/>
              <a:t>Overview of Global Oral Health Disparities</a:t>
            </a:r>
          </a:p>
          <a:p>
            <a:pPr>
              <a:buFont typeface="Arial" panose="020B0604020202020204" pitchFamily="34" charset="0"/>
              <a:buChar char="•"/>
            </a:pPr>
            <a:r>
              <a:rPr lang="en-US" b="1" dirty="0"/>
              <a:t>Role of Fixed Prosthodontics in Public Health</a:t>
            </a:r>
          </a:p>
          <a:p>
            <a:pPr>
              <a:buFont typeface="Arial" panose="020B0604020202020204" pitchFamily="34" charset="0"/>
              <a:buChar char="•"/>
            </a:pPr>
            <a:r>
              <a:rPr lang="en-US" b="1" dirty="0"/>
              <a:t>Cross-Cultural Perspectives in Prosthodontics</a:t>
            </a:r>
          </a:p>
          <a:p>
            <a:endParaRPr lang="en-US" dirty="0"/>
          </a:p>
        </p:txBody>
      </p:sp>
    </p:spTree>
    <p:extLst>
      <p:ext uri="{BB962C8B-B14F-4D97-AF65-F5344CB8AC3E}">
        <p14:creationId xmlns:p14="http://schemas.microsoft.com/office/powerpoint/2010/main" val="1749796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9" name="TextBox 8">
            <a:extLst>
              <a:ext uri="{FF2B5EF4-FFF2-40B4-BE49-F238E27FC236}">
                <a16:creationId xmlns:a16="http://schemas.microsoft.com/office/drawing/2014/main" id="{F6709454-236B-44CF-BF7D-04DBA9CF9BA7}"/>
              </a:ext>
            </a:extLst>
          </p:cNvPr>
          <p:cNvSpPr txBox="1"/>
          <p:nvPr/>
        </p:nvSpPr>
        <p:spPr>
          <a:xfrm>
            <a:off x="315884" y="1587732"/>
            <a:ext cx="8830193" cy="3139321"/>
          </a:xfrm>
          <a:prstGeom prst="rect">
            <a:avLst/>
          </a:prstGeom>
          <a:noFill/>
        </p:spPr>
        <p:txBody>
          <a:bodyPr wrap="square">
            <a:spAutoFit/>
          </a:bodyPr>
          <a:lstStyle/>
          <a:p>
            <a:r>
              <a:rPr lang="en-US" b="1" dirty="0"/>
              <a:t>Module 3: Clinical Skills in Prosthodontics</a:t>
            </a:r>
          </a:p>
          <a:p>
            <a:pPr>
              <a:buFont typeface="Arial" panose="020B0604020202020204" pitchFamily="34" charset="0"/>
              <a:buChar char="•"/>
            </a:pPr>
            <a:r>
              <a:rPr lang="en-US" dirty="0"/>
              <a:t>Techniques in Crown and Bridge Fabrication</a:t>
            </a:r>
          </a:p>
          <a:p>
            <a:pPr>
              <a:buFont typeface="Arial" panose="020B0604020202020204" pitchFamily="34" charset="0"/>
              <a:buChar char="•"/>
            </a:pPr>
            <a:r>
              <a:rPr lang="en-US" dirty="0"/>
              <a:t>Management of Complications in Prosthodontics</a:t>
            </a:r>
          </a:p>
          <a:p>
            <a:pPr>
              <a:buFont typeface="Arial" panose="020B0604020202020204" pitchFamily="34" charset="0"/>
              <a:buChar char="•"/>
            </a:pPr>
            <a:r>
              <a:rPr lang="en-US" dirty="0"/>
              <a:t>Impressions and Occlusion in Fixed Prosthodontics</a:t>
            </a:r>
          </a:p>
          <a:p>
            <a:pPr>
              <a:buFont typeface="Arial" panose="020B0604020202020204" pitchFamily="34" charset="0"/>
              <a:buChar char="•"/>
            </a:pPr>
            <a:r>
              <a:rPr lang="en-US" b="1" dirty="0"/>
              <a:t>Clinical Cases from Different Global Health Systems</a:t>
            </a:r>
          </a:p>
          <a:p>
            <a:endParaRPr lang="en-US" dirty="0"/>
          </a:p>
          <a:p>
            <a:r>
              <a:rPr lang="en-US" b="1" dirty="0"/>
              <a:t>Module 4: Ethics and Sustainability in Prosthodontic Care</a:t>
            </a:r>
          </a:p>
          <a:p>
            <a:pPr>
              <a:buFont typeface="Arial" panose="020B0604020202020204" pitchFamily="34" charset="0"/>
              <a:buChar char="•"/>
            </a:pPr>
            <a:r>
              <a:rPr lang="en-US" b="1" dirty="0"/>
              <a:t>Ethical Considerations in Prosthodontic Treatmen</a:t>
            </a:r>
            <a:r>
              <a:rPr lang="en-US" dirty="0"/>
              <a:t>t</a:t>
            </a:r>
          </a:p>
          <a:p>
            <a:pPr>
              <a:buFont typeface="Arial" panose="020B0604020202020204" pitchFamily="34" charset="0"/>
              <a:buChar char="•"/>
            </a:pPr>
            <a:r>
              <a:rPr lang="en-US" dirty="0"/>
              <a:t>Sustainability in Material Selection and Techniques</a:t>
            </a:r>
          </a:p>
          <a:p>
            <a:pPr>
              <a:buFont typeface="Arial" panose="020B0604020202020204" pitchFamily="34" charset="0"/>
              <a:buChar char="•"/>
            </a:pPr>
            <a:r>
              <a:rPr lang="en-US" dirty="0"/>
              <a:t>Social Determinants of Health and Their Impact on Prosthodontic Care</a:t>
            </a:r>
          </a:p>
          <a:p>
            <a:pPr>
              <a:buFont typeface="Arial" panose="020B0604020202020204" pitchFamily="34" charset="0"/>
              <a:buChar char="•"/>
            </a:pPr>
            <a:r>
              <a:rPr lang="en-US" b="1" dirty="0"/>
              <a:t>Collaborative International Projects in Prosthodontics</a:t>
            </a:r>
          </a:p>
        </p:txBody>
      </p:sp>
    </p:spTree>
    <p:extLst>
      <p:ext uri="{BB962C8B-B14F-4D97-AF65-F5344CB8AC3E}">
        <p14:creationId xmlns:p14="http://schemas.microsoft.com/office/powerpoint/2010/main" val="2647720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9" name="TextBox 8">
            <a:extLst>
              <a:ext uri="{FF2B5EF4-FFF2-40B4-BE49-F238E27FC236}">
                <a16:creationId xmlns:a16="http://schemas.microsoft.com/office/drawing/2014/main" id="{85BA4641-CCA2-488E-A676-E71078976C6C}"/>
              </a:ext>
            </a:extLst>
          </p:cNvPr>
          <p:cNvSpPr txBox="1"/>
          <p:nvPr/>
        </p:nvSpPr>
        <p:spPr>
          <a:xfrm>
            <a:off x="532014" y="1587732"/>
            <a:ext cx="9143999" cy="2585323"/>
          </a:xfrm>
          <a:prstGeom prst="rect">
            <a:avLst/>
          </a:prstGeom>
          <a:noFill/>
        </p:spPr>
        <p:txBody>
          <a:bodyPr wrap="square">
            <a:spAutoFit/>
          </a:bodyPr>
          <a:lstStyle/>
          <a:p>
            <a:r>
              <a:rPr lang="en-US" b="1" dirty="0"/>
              <a:t>Module 5: Interdisciplinary Collaboration in Prosthodontics</a:t>
            </a:r>
          </a:p>
          <a:p>
            <a:pPr>
              <a:buFont typeface="Arial" panose="020B0604020202020204" pitchFamily="34" charset="0"/>
              <a:buChar char="•"/>
            </a:pPr>
            <a:r>
              <a:rPr lang="en-US" b="1" dirty="0"/>
              <a:t>Case Studies: Interdisciplinary Approaches in Complex Prosthodontic Treatments</a:t>
            </a:r>
          </a:p>
          <a:p>
            <a:pPr>
              <a:buFont typeface="Arial" panose="020B0604020202020204" pitchFamily="34" charset="0"/>
              <a:buChar char="•"/>
            </a:pPr>
            <a:r>
              <a:rPr lang="en-US" b="1" dirty="0"/>
              <a:t>Global Case Discussions</a:t>
            </a:r>
          </a:p>
          <a:p>
            <a:pPr>
              <a:buFont typeface="Arial" panose="020B0604020202020204" pitchFamily="34" charset="0"/>
              <a:buChar char="•"/>
            </a:pPr>
            <a:r>
              <a:rPr lang="en-US" dirty="0"/>
              <a:t>The Role of Technology in Global Collaboration: Telemedicine and Digital Prosthodontics</a:t>
            </a:r>
          </a:p>
          <a:p>
            <a:endParaRPr lang="en-US" dirty="0"/>
          </a:p>
          <a:p>
            <a:r>
              <a:rPr lang="en-US" b="1" dirty="0"/>
              <a:t>Module 6: Global Health and Fixed Prosthodontics</a:t>
            </a:r>
          </a:p>
          <a:p>
            <a:pPr>
              <a:buFont typeface="Arial" panose="020B0604020202020204" pitchFamily="34" charset="0"/>
              <a:buChar char="•"/>
            </a:pPr>
            <a:r>
              <a:rPr lang="en-US" dirty="0"/>
              <a:t>Case Studies in Global Oral Health Partnerships</a:t>
            </a:r>
          </a:p>
          <a:p>
            <a:pPr>
              <a:buFont typeface="Arial" panose="020B0604020202020204" pitchFamily="34" charset="0"/>
              <a:buChar char="•"/>
            </a:pPr>
            <a:r>
              <a:rPr lang="en-US" dirty="0"/>
              <a:t>Service Learning and Volunteer Opportunities in Prosthodontics</a:t>
            </a:r>
          </a:p>
          <a:p>
            <a:pPr>
              <a:buFont typeface="Arial" panose="020B0604020202020204" pitchFamily="34" charset="0"/>
              <a:buChar char="•"/>
            </a:pPr>
            <a:r>
              <a:rPr lang="en-US" b="1" dirty="0"/>
              <a:t>The Future of Prosthodontics in Global Health</a:t>
            </a:r>
          </a:p>
        </p:txBody>
      </p:sp>
    </p:spTree>
    <p:extLst>
      <p:ext uri="{BB962C8B-B14F-4D97-AF65-F5344CB8AC3E}">
        <p14:creationId xmlns:p14="http://schemas.microsoft.com/office/powerpoint/2010/main" val="210272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11" name="TextBox 10">
            <a:extLst>
              <a:ext uri="{FF2B5EF4-FFF2-40B4-BE49-F238E27FC236}">
                <a16:creationId xmlns:a16="http://schemas.microsoft.com/office/drawing/2014/main" id="{D8D6799C-D2E6-436A-A522-46F4C7E46D0A}"/>
              </a:ext>
            </a:extLst>
          </p:cNvPr>
          <p:cNvSpPr txBox="1"/>
          <p:nvPr/>
        </p:nvSpPr>
        <p:spPr>
          <a:xfrm>
            <a:off x="798022" y="2051871"/>
            <a:ext cx="10075025" cy="2308324"/>
          </a:xfrm>
          <a:prstGeom prst="rect">
            <a:avLst/>
          </a:prstGeom>
          <a:noFill/>
        </p:spPr>
        <p:txBody>
          <a:bodyPr wrap="square">
            <a:spAutoFit/>
          </a:bodyPr>
          <a:lstStyle/>
          <a:p>
            <a:r>
              <a:rPr lang="en-US" b="1" dirty="0"/>
              <a:t>Assessment:</a:t>
            </a:r>
          </a:p>
          <a:p>
            <a:endParaRPr lang="en-US" b="1" dirty="0"/>
          </a:p>
          <a:p>
            <a:pPr>
              <a:buFont typeface="Arial" panose="020B0604020202020204" pitchFamily="34" charset="0"/>
              <a:buChar char="•"/>
            </a:pPr>
            <a:r>
              <a:rPr lang="en-US" b="1" dirty="0"/>
              <a:t>Quizzes</a:t>
            </a:r>
            <a:r>
              <a:rPr lang="en-US" dirty="0"/>
              <a:t> after each module</a:t>
            </a:r>
          </a:p>
          <a:p>
            <a:pPr>
              <a:buFont typeface="Arial" panose="020B0604020202020204" pitchFamily="34" charset="0"/>
              <a:buChar char="•"/>
            </a:pPr>
            <a:r>
              <a:rPr lang="en-US" b="1" dirty="0"/>
              <a:t>Group Project</a:t>
            </a:r>
            <a:r>
              <a:rPr lang="en-US" dirty="0"/>
              <a:t>: Developing a prosthodontic treatment plan for a global patient case, considering cultural and health system differences.</a:t>
            </a:r>
          </a:p>
          <a:p>
            <a:pPr>
              <a:buFont typeface="Arial" panose="020B0604020202020204" pitchFamily="34" charset="0"/>
              <a:buChar char="•"/>
            </a:pPr>
            <a:r>
              <a:rPr lang="en-US" b="1" dirty="0"/>
              <a:t>Final Examination</a:t>
            </a:r>
            <a:r>
              <a:rPr lang="en-US" dirty="0"/>
              <a:t>: Written and practical components, including a review of global prosthodontic cases.</a:t>
            </a:r>
          </a:p>
          <a:p>
            <a:pPr>
              <a:buFont typeface="Arial" panose="020B0604020202020204" pitchFamily="34" charset="0"/>
              <a:buChar char="•"/>
            </a:pPr>
            <a:r>
              <a:rPr lang="en-US" b="1" dirty="0"/>
              <a:t>Reflection Paper</a:t>
            </a:r>
            <a:r>
              <a:rPr lang="en-US" dirty="0"/>
              <a:t>: Students reflect on how international collaboration and cultural understanding affect prosthodontic treatment.</a:t>
            </a:r>
          </a:p>
        </p:txBody>
      </p:sp>
    </p:spTree>
    <p:extLst>
      <p:ext uri="{BB962C8B-B14F-4D97-AF65-F5344CB8AC3E}">
        <p14:creationId xmlns:p14="http://schemas.microsoft.com/office/powerpoint/2010/main" val="4263451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9" name="TextBox 8">
            <a:extLst>
              <a:ext uri="{FF2B5EF4-FFF2-40B4-BE49-F238E27FC236}">
                <a16:creationId xmlns:a16="http://schemas.microsoft.com/office/drawing/2014/main" id="{D74D07D6-E1D8-4C16-ACAE-BBAD763D6DDB}"/>
              </a:ext>
            </a:extLst>
          </p:cNvPr>
          <p:cNvSpPr txBox="1"/>
          <p:nvPr/>
        </p:nvSpPr>
        <p:spPr>
          <a:xfrm>
            <a:off x="947651" y="1620982"/>
            <a:ext cx="8597437" cy="2585323"/>
          </a:xfrm>
          <a:prstGeom prst="rect">
            <a:avLst/>
          </a:prstGeom>
          <a:noFill/>
        </p:spPr>
        <p:txBody>
          <a:bodyPr wrap="square">
            <a:spAutoFit/>
          </a:bodyPr>
          <a:lstStyle/>
          <a:p>
            <a:r>
              <a:rPr lang="en-US" b="1" dirty="0"/>
              <a:t>Course Materials:</a:t>
            </a:r>
          </a:p>
          <a:p>
            <a:endParaRPr lang="en-US" b="1" dirty="0"/>
          </a:p>
          <a:p>
            <a:pPr>
              <a:buFont typeface="Arial" panose="020B0604020202020204" pitchFamily="34" charset="0"/>
              <a:buChar char="•"/>
            </a:pPr>
            <a:r>
              <a:rPr lang="en-US" dirty="0"/>
              <a:t>Textbook on Fixed Prosthodontics (selected by instructor)</a:t>
            </a:r>
          </a:p>
          <a:p>
            <a:pPr>
              <a:buFont typeface="Arial" panose="020B0604020202020204" pitchFamily="34" charset="0"/>
              <a:buChar char="•"/>
            </a:pPr>
            <a:r>
              <a:rPr lang="en-US" dirty="0"/>
              <a:t>Access to Global Health Learning Modules (online resources)</a:t>
            </a:r>
          </a:p>
          <a:p>
            <a:pPr>
              <a:buFont typeface="Arial" panose="020B0604020202020204" pitchFamily="34" charset="0"/>
              <a:buChar char="•"/>
            </a:pPr>
            <a:r>
              <a:rPr lang="en-US" dirty="0"/>
              <a:t>Supplemental Videos on Global Prosthodontic Trends</a:t>
            </a:r>
          </a:p>
          <a:p>
            <a:pPr>
              <a:buFont typeface="Arial" panose="020B0604020202020204" pitchFamily="34" charset="0"/>
              <a:buChar char="•"/>
            </a:pPr>
            <a:endParaRPr lang="en-US" dirty="0"/>
          </a:p>
          <a:p>
            <a:pPr>
              <a:buFont typeface="Arial" panose="020B0604020202020204" pitchFamily="34" charset="0"/>
              <a:buChar char="•"/>
            </a:pPr>
            <a:r>
              <a:rPr lang="en-US" dirty="0"/>
              <a:t>This syllabus integrates global health concepts with traditional fixed prosthodontics training, ensuring students not only master clinical techniques but also understand the broader context of their application in diverse global settings.</a:t>
            </a:r>
          </a:p>
        </p:txBody>
      </p:sp>
    </p:spTree>
    <p:extLst>
      <p:ext uri="{BB962C8B-B14F-4D97-AF65-F5344CB8AC3E}">
        <p14:creationId xmlns:p14="http://schemas.microsoft.com/office/powerpoint/2010/main" val="1281048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FE07E45D-6354-4DC7-B849-C57439DD3947}"/>
              </a:ext>
            </a:extLst>
          </p:cNvPr>
          <p:cNvSpPr txBox="1"/>
          <p:nvPr/>
        </p:nvSpPr>
        <p:spPr>
          <a:xfrm>
            <a:off x="673331" y="1712423"/>
            <a:ext cx="9759142" cy="2585323"/>
          </a:xfrm>
          <a:prstGeom prst="rect">
            <a:avLst/>
          </a:prstGeom>
          <a:noFill/>
        </p:spPr>
        <p:txBody>
          <a:bodyPr wrap="square">
            <a:spAutoFit/>
          </a:bodyPr>
          <a:lstStyle/>
          <a:p>
            <a:r>
              <a:rPr lang="en-US" b="1" dirty="0"/>
              <a:t>TOTAL REMOVABLE DENTURE</a:t>
            </a:r>
          </a:p>
          <a:p>
            <a:endParaRPr lang="en-US" b="1" dirty="0"/>
          </a:p>
          <a:p>
            <a:r>
              <a:rPr lang="en-US" b="1" dirty="0"/>
              <a:t>Course Overview</a:t>
            </a:r>
            <a:r>
              <a:rPr lang="en-US" dirty="0"/>
              <a:t>:</a:t>
            </a:r>
            <a:br>
              <a:rPr lang="en-US" dirty="0"/>
            </a:br>
            <a:r>
              <a:rPr lang="en-US" dirty="0"/>
              <a:t>This course introduces dental students to the clinical and technical aspects of total removable denture construction and rehabilitation, with an emphasis </a:t>
            </a:r>
            <a:r>
              <a:rPr lang="en-US" b="1" dirty="0"/>
              <a:t>on integrating global health perspectives</a:t>
            </a:r>
            <a:r>
              <a:rPr lang="en-US" dirty="0"/>
              <a:t>. </a:t>
            </a:r>
          </a:p>
          <a:p>
            <a:r>
              <a:rPr lang="en-US" dirty="0"/>
              <a:t>Students will develop competencies in understanding patient diversity, cross-cultural challenges in denture care, and international standards for treatment. </a:t>
            </a:r>
          </a:p>
          <a:p>
            <a:r>
              <a:rPr lang="en-US" dirty="0"/>
              <a:t>The course emphasizes patient-centered care in varying cultural, economic, and ethical contexts across the world.</a:t>
            </a:r>
          </a:p>
        </p:txBody>
      </p:sp>
    </p:spTree>
    <p:extLst>
      <p:ext uri="{BB962C8B-B14F-4D97-AF65-F5344CB8AC3E}">
        <p14:creationId xmlns:p14="http://schemas.microsoft.com/office/powerpoint/2010/main" val="2471977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753A5CA8-79C1-4EB3-A9B0-46D159A0C9C2}"/>
              </a:ext>
            </a:extLst>
          </p:cNvPr>
          <p:cNvSpPr txBox="1"/>
          <p:nvPr/>
        </p:nvSpPr>
        <p:spPr>
          <a:xfrm>
            <a:off x="764771" y="1913372"/>
            <a:ext cx="9942022" cy="2308324"/>
          </a:xfrm>
          <a:prstGeom prst="rect">
            <a:avLst/>
          </a:prstGeom>
          <a:noFill/>
        </p:spPr>
        <p:txBody>
          <a:bodyPr wrap="square">
            <a:spAutoFit/>
          </a:bodyPr>
          <a:lstStyle/>
          <a:p>
            <a:r>
              <a:rPr lang="en-US" b="1" dirty="0"/>
              <a:t>Learning Objectives</a:t>
            </a:r>
            <a:r>
              <a:rPr lang="en-US" dirty="0"/>
              <a:t>:</a:t>
            </a:r>
          </a:p>
          <a:p>
            <a:br>
              <a:rPr lang="en-US" dirty="0"/>
            </a:br>
            <a:r>
              <a:rPr lang="en-US" dirty="0"/>
              <a:t>By the end of the course, students will be able to:</a:t>
            </a:r>
          </a:p>
          <a:p>
            <a:pPr>
              <a:buFont typeface="+mj-lt"/>
              <a:buAutoNum type="arabicPeriod"/>
            </a:pPr>
            <a:r>
              <a:rPr lang="en-US" dirty="0"/>
              <a:t>Master the principles of complete denture design, fabrication, and fitting.</a:t>
            </a:r>
          </a:p>
          <a:p>
            <a:pPr>
              <a:buFont typeface="+mj-lt"/>
              <a:buAutoNum type="arabicPeriod"/>
            </a:pPr>
            <a:r>
              <a:rPr lang="en-US" dirty="0"/>
              <a:t>Understand and </a:t>
            </a:r>
            <a:r>
              <a:rPr lang="en-US" b="1" dirty="0"/>
              <a:t>apply global health principles </a:t>
            </a:r>
            <a:r>
              <a:rPr lang="en-US" dirty="0"/>
              <a:t>in prosthodontics to improve oral care accessibility.</a:t>
            </a:r>
          </a:p>
          <a:p>
            <a:pPr>
              <a:buFont typeface="+mj-lt"/>
              <a:buAutoNum type="arabicPeriod"/>
            </a:pPr>
            <a:r>
              <a:rPr lang="en-US" dirty="0"/>
              <a:t>Discuss </a:t>
            </a:r>
            <a:r>
              <a:rPr lang="en-US" b="1" dirty="0"/>
              <a:t>cultural, ethical, and patient diversity considerations </a:t>
            </a:r>
            <a:r>
              <a:rPr lang="en-US" dirty="0"/>
              <a:t>in total denture care.</a:t>
            </a:r>
          </a:p>
          <a:p>
            <a:pPr>
              <a:buFont typeface="+mj-lt"/>
              <a:buAutoNum type="arabicPeriod"/>
            </a:pPr>
            <a:r>
              <a:rPr lang="en-US" b="1" dirty="0"/>
              <a:t>Integrate global oral health </a:t>
            </a:r>
            <a:r>
              <a:rPr lang="en-US" dirty="0"/>
              <a:t>trends into clinical practice.</a:t>
            </a:r>
          </a:p>
          <a:p>
            <a:pPr>
              <a:buFont typeface="+mj-lt"/>
              <a:buAutoNum type="arabicPeriod"/>
            </a:pPr>
            <a:r>
              <a:rPr lang="en-US" dirty="0"/>
              <a:t>Apply advanced techniques for fabricating dentures, utilizing digital technologies where appropriate.</a:t>
            </a:r>
          </a:p>
        </p:txBody>
      </p:sp>
    </p:spTree>
    <p:extLst>
      <p:ext uri="{BB962C8B-B14F-4D97-AF65-F5344CB8AC3E}">
        <p14:creationId xmlns:p14="http://schemas.microsoft.com/office/powerpoint/2010/main" val="3294832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5978310B-8439-4E32-8B0A-EA3B6FDD8871}"/>
              </a:ext>
            </a:extLst>
          </p:cNvPr>
          <p:cNvSpPr txBox="1"/>
          <p:nvPr/>
        </p:nvSpPr>
        <p:spPr>
          <a:xfrm>
            <a:off x="681644" y="1594948"/>
            <a:ext cx="8705502" cy="3416320"/>
          </a:xfrm>
          <a:prstGeom prst="rect">
            <a:avLst/>
          </a:prstGeom>
          <a:noFill/>
        </p:spPr>
        <p:txBody>
          <a:bodyPr wrap="square">
            <a:spAutoFit/>
          </a:bodyPr>
          <a:lstStyle/>
          <a:p>
            <a:r>
              <a:rPr lang="en-US" b="1" dirty="0"/>
              <a:t>Course Modules:</a:t>
            </a:r>
          </a:p>
          <a:p>
            <a:r>
              <a:rPr lang="en-US" b="1" dirty="0"/>
              <a:t>Module 1: Fundamentals of Total Removable Dentures</a:t>
            </a:r>
            <a:endParaRPr lang="en-US" dirty="0"/>
          </a:p>
          <a:p>
            <a:pPr>
              <a:buFont typeface="Arial" panose="020B0604020202020204" pitchFamily="34" charset="0"/>
              <a:buChar char="•"/>
            </a:pPr>
            <a:r>
              <a:rPr lang="en-US" dirty="0"/>
              <a:t>Introduction to Complete Dentures: Anatomy, Physiology, and Patient Assessment</a:t>
            </a:r>
          </a:p>
          <a:p>
            <a:pPr>
              <a:buFont typeface="Arial" panose="020B0604020202020204" pitchFamily="34" charset="0"/>
              <a:buChar char="•"/>
            </a:pPr>
            <a:r>
              <a:rPr lang="en-US" dirty="0"/>
              <a:t>Basic Principles of Denture Design and Fabrication</a:t>
            </a:r>
          </a:p>
          <a:p>
            <a:pPr>
              <a:buFont typeface="Arial" panose="020B0604020202020204" pitchFamily="34" charset="0"/>
              <a:buChar char="•"/>
            </a:pPr>
            <a:r>
              <a:rPr lang="en-US" dirty="0"/>
              <a:t>Materials in Denture Construction: Conventional and Innovative Approaches</a:t>
            </a:r>
          </a:p>
          <a:p>
            <a:pPr>
              <a:buFont typeface="Arial" panose="020B0604020202020204" pitchFamily="34" charset="0"/>
              <a:buChar char="•"/>
            </a:pPr>
            <a:r>
              <a:rPr lang="en-US" dirty="0"/>
              <a:t>Occlusion, Impressions, and Denture Adjustments</a:t>
            </a:r>
          </a:p>
          <a:p>
            <a:endParaRPr lang="en-US" dirty="0"/>
          </a:p>
          <a:p>
            <a:r>
              <a:rPr lang="en-US" b="1" dirty="0"/>
              <a:t>Module 2: Global Oral Health and Prosthodontics</a:t>
            </a:r>
            <a:endParaRPr lang="en-US" dirty="0"/>
          </a:p>
          <a:p>
            <a:pPr>
              <a:buFont typeface="Arial" panose="020B0604020202020204" pitchFamily="34" charset="0"/>
              <a:buChar char="•"/>
            </a:pPr>
            <a:r>
              <a:rPr lang="en-US" dirty="0"/>
              <a:t>Overview of Global Oral Health Challenges: Access and Disparities in Denture Care</a:t>
            </a:r>
          </a:p>
          <a:p>
            <a:pPr>
              <a:buFont typeface="Arial" panose="020B0604020202020204" pitchFamily="34" charset="0"/>
              <a:buChar char="•"/>
            </a:pPr>
            <a:r>
              <a:rPr lang="en-US" dirty="0"/>
              <a:t>Impact of Total Dentures on Quality of Life in Different Regions</a:t>
            </a:r>
          </a:p>
          <a:p>
            <a:pPr>
              <a:buFont typeface="Arial" panose="020B0604020202020204" pitchFamily="34" charset="0"/>
              <a:buChar char="•"/>
            </a:pPr>
            <a:r>
              <a:rPr lang="en-US" dirty="0"/>
              <a:t>Case Studies: Global Approaches to Removable Denture Care in Underserved Communities</a:t>
            </a:r>
          </a:p>
          <a:p>
            <a:pPr>
              <a:buFont typeface="Arial" panose="020B0604020202020204" pitchFamily="34" charset="0"/>
              <a:buChar char="•"/>
            </a:pPr>
            <a:r>
              <a:rPr lang="en-US" dirty="0"/>
              <a:t>Ethical Considerations in the Delivery of Prosthodontic Care in Different Health Systems</a:t>
            </a:r>
          </a:p>
        </p:txBody>
      </p:sp>
    </p:spTree>
    <p:extLst>
      <p:ext uri="{BB962C8B-B14F-4D97-AF65-F5344CB8AC3E}">
        <p14:creationId xmlns:p14="http://schemas.microsoft.com/office/powerpoint/2010/main" val="7930445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F74EF3E9-1328-4CF1-BDF0-EDC7F292DF6C}"/>
              </a:ext>
            </a:extLst>
          </p:cNvPr>
          <p:cNvSpPr txBox="1"/>
          <p:nvPr/>
        </p:nvSpPr>
        <p:spPr>
          <a:xfrm>
            <a:off x="540327" y="1611573"/>
            <a:ext cx="8547561" cy="3416320"/>
          </a:xfrm>
          <a:prstGeom prst="rect">
            <a:avLst/>
          </a:prstGeom>
          <a:noFill/>
        </p:spPr>
        <p:txBody>
          <a:bodyPr wrap="square">
            <a:spAutoFit/>
          </a:bodyPr>
          <a:lstStyle/>
          <a:p>
            <a:r>
              <a:rPr lang="en-US" b="1" dirty="0"/>
              <a:t>Module 3: Clinical Techniques in Total Removable Dentures</a:t>
            </a:r>
            <a:endParaRPr lang="en-US" dirty="0"/>
          </a:p>
          <a:p>
            <a:pPr>
              <a:buFont typeface="Arial" panose="020B0604020202020204" pitchFamily="34" charset="0"/>
              <a:buChar char="•"/>
            </a:pPr>
            <a:r>
              <a:rPr lang="en-US" dirty="0"/>
              <a:t>Patient Assessment: Medical History, Intraoral Examination, and Diagnostics</a:t>
            </a:r>
          </a:p>
          <a:p>
            <a:pPr>
              <a:buFont typeface="Arial" panose="020B0604020202020204" pitchFamily="34" charset="0"/>
              <a:buChar char="•"/>
            </a:pPr>
            <a:r>
              <a:rPr lang="en-US" dirty="0"/>
              <a:t>Jaw Relation Records and Custom Tray Fabrication</a:t>
            </a:r>
          </a:p>
          <a:p>
            <a:pPr>
              <a:buFont typeface="Arial" panose="020B0604020202020204" pitchFamily="34" charset="0"/>
              <a:buChar char="•"/>
            </a:pPr>
            <a:r>
              <a:rPr lang="en-US" dirty="0"/>
              <a:t>Denture Fitting, Relining, and Adjustment Techniques</a:t>
            </a:r>
          </a:p>
          <a:p>
            <a:pPr>
              <a:buFont typeface="Arial" panose="020B0604020202020204" pitchFamily="34" charset="0"/>
              <a:buChar char="•"/>
            </a:pPr>
            <a:r>
              <a:rPr lang="en-US" dirty="0"/>
              <a:t>Managing Complications in Complete Dentures</a:t>
            </a:r>
          </a:p>
          <a:p>
            <a:endParaRPr lang="en-US" dirty="0"/>
          </a:p>
          <a:p>
            <a:r>
              <a:rPr lang="en-US" b="1" dirty="0"/>
              <a:t>Module 4: Cultural and Economic Factors in Prosthodontic Care</a:t>
            </a:r>
            <a:endParaRPr lang="en-US" dirty="0"/>
          </a:p>
          <a:p>
            <a:pPr>
              <a:buFont typeface="Arial" panose="020B0604020202020204" pitchFamily="34" charset="0"/>
              <a:buChar char="•"/>
            </a:pPr>
            <a:r>
              <a:rPr lang="en-US" b="1" dirty="0"/>
              <a:t>Culturally Competent Care: Understanding Cultural Norms and Beliefs about Tooth Loss and Dentures</a:t>
            </a:r>
          </a:p>
          <a:p>
            <a:pPr>
              <a:buFont typeface="Arial" panose="020B0604020202020204" pitchFamily="34" charset="0"/>
              <a:buChar char="•"/>
            </a:pPr>
            <a:r>
              <a:rPr lang="en-US" dirty="0"/>
              <a:t>Socioeconomic Impact of Denture Treatment: Cost-Effective Solutions</a:t>
            </a:r>
          </a:p>
          <a:p>
            <a:pPr>
              <a:buFont typeface="Arial" panose="020B0604020202020204" pitchFamily="34" charset="0"/>
              <a:buChar char="•"/>
            </a:pPr>
            <a:r>
              <a:rPr lang="en-US" b="1" dirty="0"/>
              <a:t>Community-Based Denture Care Programs: International Case Studies</a:t>
            </a:r>
          </a:p>
          <a:p>
            <a:pPr>
              <a:buFont typeface="Arial" panose="020B0604020202020204" pitchFamily="34" charset="0"/>
              <a:buChar char="•"/>
            </a:pPr>
            <a:r>
              <a:rPr lang="en-US" b="1" dirty="0"/>
              <a:t>Addressing Health Inequities Through Prosthodontic Treatment</a:t>
            </a:r>
          </a:p>
        </p:txBody>
      </p:sp>
    </p:spTree>
    <p:extLst>
      <p:ext uri="{BB962C8B-B14F-4D97-AF65-F5344CB8AC3E}">
        <p14:creationId xmlns:p14="http://schemas.microsoft.com/office/powerpoint/2010/main" val="2958643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54899022-8446-4123-8384-8BAE548AB5EB}"/>
              </a:ext>
            </a:extLst>
          </p:cNvPr>
          <p:cNvSpPr txBox="1"/>
          <p:nvPr/>
        </p:nvSpPr>
        <p:spPr>
          <a:xfrm>
            <a:off x="507076" y="1644825"/>
            <a:ext cx="8639001" cy="2862322"/>
          </a:xfrm>
          <a:prstGeom prst="rect">
            <a:avLst/>
          </a:prstGeom>
          <a:noFill/>
        </p:spPr>
        <p:txBody>
          <a:bodyPr wrap="square">
            <a:spAutoFit/>
          </a:bodyPr>
          <a:lstStyle/>
          <a:p>
            <a:r>
              <a:rPr lang="en-US" b="1" dirty="0"/>
              <a:t>Module 5: Innovative Trends and Digital Technology in Dentures</a:t>
            </a:r>
            <a:endParaRPr lang="en-US" dirty="0"/>
          </a:p>
          <a:p>
            <a:pPr>
              <a:buFont typeface="Arial" panose="020B0604020202020204" pitchFamily="34" charset="0"/>
              <a:buChar char="•"/>
            </a:pPr>
            <a:r>
              <a:rPr lang="en-US" dirty="0"/>
              <a:t>Digital Dentures: CAD/CAM Technology in Complete Denture Fabrication</a:t>
            </a:r>
          </a:p>
          <a:p>
            <a:pPr>
              <a:buFont typeface="Arial" panose="020B0604020202020204" pitchFamily="34" charset="0"/>
              <a:buChar char="•"/>
            </a:pPr>
            <a:r>
              <a:rPr lang="en-US" dirty="0"/>
              <a:t>Role of 3D Printing in Removable Denture Creation</a:t>
            </a:r>
          </a:p>
          <a:p>
            <a:pPr>
              <a:buFont typeface="Arial" panose="020B0604020202020204" pitchFamily="34" charset="0"/>
              <a:buChar char="•"/>
            </a:pPr>
            <a:r>
              <a:rPr lang="en-US" b="1" dirty="0"/>
              <a:t>Case Studies: Application of Digital Dentures in Global Contexts</a:t>
            </a:r>
          </a:p>
          <a:p>
            <a:pPr>
              <a:buFont typeface="Arial" panose="020B0604020202020204" pitchFamily="34" charset="0"/>
              <a:buChar char="•"/>
            </a:pPr>
            <a:r>
              <a:rPr lang="en-US" b="1" dirty="0"/>
              <a:t>Integrating Digital Tools for Global Collaboration in Denture Care</a:t>
            </a:r>
          </a:p>
          <a:p>
            <a:endParaRPr lang="en-US" dirty="0"/>
          </a:p>
          <a:p>
            <a:r>
              <a:rPr lang="en-US" b="1" dirty="0"/>
              <a:t>Module 6: Interdisciplinary and International Collaboration</a:t>
            </a:r>
            <a:endParaRPr lang="en-US" dirty="0"/>
          </a:p>
          <a:p>
            <a:pPr>
              <a:buFont typeface="Arial" panose="020B0604020202020204" pitchFamily="34" charset="0"/>
              <a:buChar char="•"/>
            </a:pPr>
            <a:r>
              <a:rPr lang="en-US" b="1" dirty="0"/>
              <a:t>Interprofessional Collaboration in Global Health: The Role of Dentists, Prosthodontists, and Public Health Professionals</a:t>
            </a:r>
          </a:p>
          <a:p>
            <a:pPr>
              <a:buFont typeface="Arial" panose="020B0604020202020204" pitchFamily="34" charset="0"/>
              <a:buChar char="•"/>
            </a:pPr>
            <a:r>
              <a:rPr lang="en-US" dirty="0"/>
              <a:t>Volunteer and Service Learning Projects: Cross-Border Prosthodontic Care</a:t>
            </a:r>
          </a:p>
        </p:txBody>
      </p:sp>
    </p:spTree>
    <p:extLst>
      <p:ext uri="{BB962C8B-B14F-4D97-AF65-F5344CB8AC3E}">
        <p14:creationId xmlns:p14="http://schemas.microsoft.com/office/powerpoint/2010/main" val="377010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2" name="TextBox 1">
            <a:extLst>
              <a:ext uri="{FF2B5EF4-FFF2-40B4-BE49-F238E27FC236}">
                <a16:creationId xmlns:a16="http://schemas.microsoft.com/office/drawing/2014/main" id="{F4F28821-2B3F-4F2F-A890-A67632303F4D}"/>
              </a:ext>
            </a:extLst>
          </p:cNvPr>
          <p:cNvSpPr txBox="1"/>
          <p:nvPr/>
        </p:nvSpPr>
        <p:spPr>
          <a:xfrm>
            <a:off x="1579419" y="2538468"/>
            <a:ext cx="9958647" cy="646331"/>
          </a:xfrm>
          <a:prstGeom prst="rect">
            <a:avLst/>
          </a:prstGeom>
          <a:noFill/>
        </p:spPr>
        <p:txBody>
          <a:bodyPr wrap="square" rtlCol="0">
            <a:spAutoFit/>
          </a:bodyPr>
          <a:lstStyle/>
          <a:p>
            <a:r>
              <a:rPr lang="it-IT" sz="3600" b="1" dirty="0"/>
              <a:t>CURRENT SITUATION AT UMT, ALBANIA</a:t>
            </a:r>
          </a:p>
        </p:txBody>
      </p:sp>
    </p:spTree>
    <p:extLst>
      <p:ext uri="{BB962C8B-B14F-4D97-AF65-F5344CB8AC3E}">
        <p14:creationId xmlns:p14="http://schemas.microsoft.com/office/powerpoint/2010/main" val="3645477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951A5376-C085-481A-86F2-D8084FA2B760}"/>
              </a:ext>
            </a:extLst>
          </p:cNvPr>
          <p:cNvSpPr txBox="1"/>
          <p:nvPr/>
        </p:nvSpPr>
        <p:spPr>
          <a:xfrm>
            <a:off x="906086" y="1837113"/>
            <a:ext cx="10656918" cy="2031325"/>
          </a:xfrm>
          <a:prstGeom prst="rect">
            <a:avLst/>
          </a:prstGeom>
          <a:noFill/>
        </p:spPr>
        <p:txBody>
          <a:bodyPr wrap="square">
            <a:spAutoFit/>
          </a:bodyPr>
          <a:lstStyle/>
          <a:p>
            <a:r>
              <a:rPr lang="en-US" b="1" dirty="0"/>
              <a:t>Assessments</a:t>
            </a:r>
            <a:r>
              <a:rPr lang="en-US" dirty="0"/>
              <a:t>:</a:t>
            </a:r>
          </a:p>
          <a:p>
            <a:pPr>
              <a:buFont typeface="Arial" panose="020B0604020202020204" pitchFamily="34" charset="0"/>
              <a:buChar char="•"/>
            </a:pPr>
            <a:r>
              <a:rPr lang="en-US" b="1" dirty="0"/>
              <a:t>Quizzes</a:t>
            </a:r>
            <a:r>
              <a:rPr lang="en-US" dirty="0"/>
              <a:t>: After each module to assess theoretical and practical understanding.</a:t>
            </a:r>
          </a:p>
          <a:p>
            <a:pPr>
              <a:buFont typeface="Arial" panose="020B0604020202020204" pitchFamily="34" charset="0"/>
              <a:buChar char="•"/>
            </a:pPr>
            <a:r>
              <a:rPr lang="en-US" b="1" dirty="0"/>
              <a:t>Case-Based Group Project</a:t>
            </a:r>
            <a:r>
              <a:rPr lang="en-US" dirty="0"/>
              <a:t>: International prosthodontic treatment plan development for diverse patient scenarios.</a:t>
            </a:r>
          </a:p>
          <a:p>
            <a:pPr>
              <a:buFont typeface="Arial" panose="020B0604020202020204" pitchFamily="34" charset="0"/>
              <a:buChar char="•"/>
            </a:pPr>
            <a:r>
              <a:rPr lang="en-US" b="1" dirty="0"/>
              <a:t>Final Exam</a:t>
            </a:r>
            <a:r>
              <a:rPr lang="en-US" dirty="0"/>
              <a:t>: Combination of theoretical knowledge and practical skills related to denture fabrication.</a:t>
            </a:r>
          </a:p>
          <a:p>
            <a:pPr>
              <a:buFont typeface="Arial" panose="020B0604020202020204" pitchFamily="34" charset="0"/>
              <a:buChar char="•"/>
            </a:pPr>
            <a:r>
              <a:rPr lang="en-US" b="1" dirty="0"/>
              <a:t>Reflection Paper</a:t>
            </a:r>
            <a:r>
              <a:rPr lang="en-US" dirty="0"/>
              <a:t>: Discussion on global oral health disparities and the role of prosthodontists in addressing these issues</a:t>
            </a:r>
          </a:p>
        </p:txBody>
      </p:sp>
    </p:spTree>
    <p:extLst>
      <p:ext uri="{BB962C8B-B14F-4D97-AF65-F5344CB8AC3E}">
        <p14:creationId xmlns:p14="http://schemas.microsoft.com/office/powerpoint/2010/main" val="13046529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B6F20149-3395-4684-8A4C-D7BEE57318FD}"/>
              </a:ext>
            </a:extLst>
          </p:cNvPr>
          <p:cNvSpPr txBox="1"/>
          <p:nvPr/>
        </p:nvSpPr>
        <p:spPr>
          <a:xfrm>
            <a:off x="731520" y="1913372"/>
            <a:ext cx="8414557" cy="2308324"/>
          </a:xfrm>
          <a:prstGeom prst="rect">
            <a:avLst/>
          </a:prstGeom>
          <a:noFill/>
        </p:spPr>
        <p:txBody>
          <a:bodyPr wrap="square">
            <a:spAutoFit/>
          </a:bodyPr>
          <a:lstStyle/>
          <a:p>
            <a:r>
              <a:rPr lang="en-US" b="1" dirty="0"/>
              <a:t>Course Materials</a:t>
            </a:r>
            <a:r>
              <a:rPr lang="en-US" dirty="0"/>
              <a:t>:</a:t>
            </a:r>
          </a:p>
          <a:p>
            <a:pPr>
              <a:buFont typeface="Arial" panose="020B0604020202020204" pitchFamily="34" charset="0"/>
              <a:buChar char="•"/>
            </a:pPr>
            <a:r>
              <a:rPr lang="en-US" dirty="0"/>
              <a:t>Textbooks on Complete Dentures and Global Oral Health Initiatives.</a:t>
            </a:r>
          </a:p>
          <a:p>
            <a:pPr>
              <a:buFont typeface="Arial" panose="020B0604020202020204" pitchFamily="34" charset="0"/>
              <a:buChar char="•"/>
            </a:pPr>
            <a:r>
              <a:rPr lang="en-US" dirty="0"/>
              <a:t>Access to Global Health Learning Modules and Digital Denture Technology Tutorials.</a:t>
            </a:r>
          </a:p>
          <a:p>
            <a:pPr>
              <a:buFont typeface="Arial" panose="020B0604020202020204" pitchFamily="34" charset="0"/>
              <a:buChar char="•"/>
            </a:pPr>
            <a:r>
              <a:rPr lang="en-US" dirty="0"/>
              <a:t>Supplemental materials such as </a:t>
            </a:r>
            <a:r>
              <a:rPr lang="en-US" dirty="0" err="1"/>
              <a:t>TEDTalks</a:t>
            </a:r>
            <a:r>
              <a:rPr lang="en-US" dirty="0"/>
              <a:t> and global case studies videos.</a:t>
            </a:r>
          </a:p>
          <a:p>
            <a:endParaRPr lang="en-US" dirty="0"/>
          </a:p>
          <a:p>
            <a:r>
              <a:rPr lang="en-US" dirty="0"/>
              <a:t>This internationalized syllabus ensures that students gain both technical proficiency in denture construction and an appreciation for the broader, global context of oral health challenges.</a:t>
            </a:r>
          </a:p>
        </p:txBody>
      </p:sp>
    </p:spTree>
    <p:extLst>
      <p:ext uri="{BB962C8B-B14F-4D97-AF65-F5344CB8AC3E}">
        <p14:creationId xmlns:p14="http://schemas.microsoft.com/office/powerpoint/2010/main" val="41813241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965ABD1B-6B3C-40BF-BA34-FA9C5F97F559}"/>
              </a:ext>
            </a:extLst>
          </p:cNvPr>
          <p:cNvSpPr txBox="1"/>
          <p:nvPr/>
        </p:nvSpPr>
        <p:spPr>
          <a:xfrm>
            <a:off x="726896" y="2353802"/>
            <a:ext cx="10844420" cy="2862322"/>
          </a:xfrm>
          <a:prstGeom prst="rect">
            <a:avLst/>
          </a:prstGeom>
          <a:noFill/>
        </p:spPr>
        <p:txBody>
          <a:bodyPr wrap="square">
            <a:spAutoFit/>
          </a:bodyPr>
          <a:lstStyle/>
          <a:p>
            <a:r>
              <a:rPr lang="en-US" b="1" dirty="0"/>
              <a:t>Course Description:</a:t>
            </a:r>
          </a:p>
          <a:p>
            <a:endParaRPr lang="en-US" b="1" dirty="0"/>
          </a:p>
          <a:p>
            <a:pPr>
              <a:buFont typeface="Arial" panose="020B0604020202020204" pitchFamily="34" charset="0"/>
              <a:buChar char="•"/>
            </a:pPr>
            <a:r>
              <a:rPr lang="en-US" b="1" dirty="0"/>
              <a:t>Current</a:t>
            </a:r>
            <a:r>
              <a:rPr lang="en-US" dirty="0"/>
              <a:t>: "The module aims to equip the student with general education. Fixed prosthetics is one of the most important professional subjects in dentistry...“</a:t>
            </a:r>
          </a:p>
          <a:p>
            <a:pPr>
              <a:buFont typeface="Arial" panose="020B0604020202020204" pitchFamily="34" charset="0"/>
              <a:buChar char="•"/>
            </a:pPr>
            <a:endParaRPr lang="en-US" dirty="0"/>
          </a:p>
          <a:p>
            <a:pPr>
              <a:buFont typeface="Arial" panose="020B0604020202020204" pitchFamily="34" charset="0"/>
              <a:buChar char="•"/>
            </a:pPr>
            <a:r>
              <a:rPr lang="en-US" b="1" dirty="0"/>
              <a:t>Internationalized</a:t>
            </a:r>
            <a:r>
              <a:rPr lang="en-US" dirty="0"/>
              <a:t>: "This course provides a comprehensive understanding of fixed prosthodontics, a critical aspect of modern dentistry. Students will explore theoretical knowledge and practical skills applicable to diverse clinical contexts. </a:t>
            </a:r>
          </a:p>
          <a:p>
            <a:pPr>
              <a:buFont typeface="Arial" panose="020B0604020202020204" pitchFamily="34" charset="0"/>
              <a:buChar char="•"/>
            </a:pPr>
            <a:r>
              <a:rPr lang="en-US" dirty="0"/>
              <a:t>Emphasis is placed on techniques used globally, including full porcelain crowns, metal-ceramic restorations, and implant-supported prostheses."</a:t>
            </a:r>
          </a:p>
        </p:txBody>
      </p:sp>
      <p:sp>
        <p:nvSpPr>
          <p:cNvPr id="3" name="TextBox 2">
            <a:extLst>
              <a:ext uri="{FF2B5EF4-FFF2-40B4-BE49-F238E27FC236}">
                <a16:creationId xmlns:a16="http://schemas.microsoft.com/office/drawing/2014/main" id="{50F1C69C-B5BA-4F1E-A103-D42A707FE39B}"/>
              </a:ext>
            </a:extLst>
          </p:cNvPr>
          <p:cNvSpPr txBox="1"/>
          <p:nvPr/>
        </p:nvSpPr>
        <p:spPr>
          <a:xfrm>
            <a:off x="906087" y="1521229"/>
            <a:ext cx="3084022" cy="369332"/>
          </a:xfrm>
          <a:prstGeom prst="rect">
            <a:avLst/>
          </a:prstGeom>
          <a:noFill/>
        </p:spPr>
        <p:txBody>
          <a:bodyPr wrap="square" rtlCol="0">
            <a:spAutoFit/>
          </a:bodyPr>
          <a:lstStyle/>
          <a:p>
            <a:r>
              <a:rPr lang="it-IT" b="1" dirty="0"/>
              <a:t>GENERAL GUIDELINES</a:t>
            </a:r>
            <a:endParaRPr lang="en-US" b="1" dirty="0"/>
          </a:p>
        </p:txBody>
      </p:sp>
    </p:spTree>
    <p:extLst>
      <p:ext uri="{BB962C8B-B14F-4D97-AF65-F5344CB8AC3E}">
        <p14:creationId xmlns:p14="http://schemas.microsoft.com/office/powerpoint/2010/main" val="9640853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7821CDF1-E36F-4730-9861-DBB431F2E78D}"/>
              </a:ext>
            </a:extLst>
          </p:cNvPr>
          <p:cNvSpPr txBox="1"/>
          <p:nvPr/>
        </p:nvSpPr>
        <p:spPr>
          <a:xfrm>
            <a:off x="432262" y="1678075"/>
            <a:ext cx="10424160" cy="3477875"/>
          </a:xfrm>
          <a:prstGeom prst="rect">
            <a:avLst/>
          </a:prstGeom>
          <a:noFill/>
        </p:spPr>
        <p:txBody>
          <a:bodyPr wrap="square">
            <a:spAutoFit/>
          </a:bodyPr>
          <a:lstStyle/>
          <a:p>
            <a:r>
              <a:rPr lang="en-US" sz="2000" b="1" dirty="0"/>
              <a:t>Course Objectives:</a:t>
            </a:r>
          </a:p>
          <a:p>
            <a:r>
              <a:rPr lang="en-US" sz="2000" dirty="0"/>
              <a:t>Ensure the objectives are clearly aligned with global dental practices:</a:t>
            </a:r>
          </a:p>
          <a:p>
            <a:pPr>
              <a:buFont typeface="Arial" panose="020B0604020202020204" pitchFamily="34" charset="0"/>
              <a:buChar char="•"/>
            </a:pPr>
            <a:r>
              <a:rPr lang="en-US" sz="2000" b="1" dirty="0"/>
              <a:t>Original</a:t>
            </a:r>
            <a:r>
              <a:rPr lang="en-US" sz="2000" dirty="0"/>
              <a:t>: "Acquisition of basic knowledge of fixed prosthetics...to prepare the student theoretically for performing clinical procedures..."</a:t>
            </a:r>
          </a:p>
          <a:p>
            <a:pPr>
              <a:buFont typeface="Arial" panose="020B0604020202020204" pitchFamily="34" charset="0"/>
              <a:buChar char="•"/>
            </a:pPr>
            <a:r>
              <a:rPr lang="en-US" sz="2000" b="1" dirty="0"/>
              <a:t>Suggestion</a:t>
            </a:r>
            <a:r>
              <a:rPr lang="en-US" sz="2000" dirty="0"/>
              <a:t>: "Upon completion of this course, students will:</a:t>
            </a:r>
          </a:p>
          <a:p>
            <a:pPr marL="742950" lvl="1" indent="-285750">
              <a:buFont typeface="Arial" panose="020B0604020202020204" pitchFamily="34" charset="0"/>
              <a:buChar char="•"/>
            </a:pPr>
            <a:r>
              <a:rPr lang="en-US" sz="2000" dirty="0"/>
              <a:t>Acquire foundational knowledge in fixed prosthodontics applicable </a:t>
            </a:r>
            <a:r>
              <a:rPr lang="en-US" sz="2000" b="1" dirty="0"/>
              <a:t>to various healthcare systems.</a:t>
            </a:r>
          </a:p>
          <a:p>
            <a:pPr marL="742950" lvl="1" indent="-285750">
              <a:buFont typeface="Arial" panose="020B0604020202020204" pitchFamily="34" charset="0"/>
              <a:buChar char="•"/>
            </a:pPr>
            <a:r>
              <a:rPr lang="en-US" sz="2000" b="1" dirty="0"/>
              <a:t>Understand and apply internationally accepted methods </a:t>
            </a:r>
            <a:r>
              <a:rPr lang="en-US" sz="2000" dirty="0"/>
              <a:t>for diagnosing and treating prosthodontic cases.</a:t>
            </a:r>
          </a:p>
          <a:p>
            <a:pPr marL="742950" lvl="1" indent="-285750">
              <a:buFont typeface="Arial" panose="020B0604020202020204" pitchFamily="34" charset="0"/>
              <a:buChar char="•"/>
            </a:pPr>
            <a:r>
              <a:rPr lang="en-US" sz="2000" dirty="0"/>
              <a:t>Be prepared to </a:t>
            </a:r>
            <a:r>
              <a:rPr lang="en-US" sz="2000" b="1" dirty="0"/>
              <a:t>engage in global dental practices through knowledge </a:t>
            </a:r>
            <a:r>
              <a:rPr lang="en-US" sz="2000" dirty="0"/>
              <a:t>of cutting-edge technologies and materials in fixed prosthetics."</a:t>
            </a:r>
          </a:p>
        </p:txBody>
      </p:sp>
    </p:spTree>
    <p:extLst>
      <p:ext uri="{BB962C8B-B14F-4D97-AF65-F5344CB8AC3E}">
        <p14:creationId xmlns:p14="http://schemas.microsoft.com/office/powerpoint/2010/main" val="1709307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3B3B42B9-01E0-42DF-A11F-01E4ADD5B082}"/>
              </a:ext>
            </a:extLst>
          </p:cNvPr>
          <p:cNvSpPr txBox="1"/>
          <p:nvPr/>
        </p:nvSpPr>
        <p:spPr>
          <a:xfrm>
            <a:off x="282634" y="1264881"/>
            <a:ext cx="10474036" cy="4154984"/>
          </a:xfrm>
          <a:prstGeom prst="rect">
            <a:avLst/>
          </a:prstGeom>
          <a:noFill/>
        </p:spPr>
        <p:txBody>
          <a:bodyPr wrap="square">
            <a:spAutoFit/>
          </a:bodyPr>
          <a:lstStyle/>
          <a:p>
            <a:r>
              <a:rPr lang="en-US" sz="2400" b="1" dirty="0"/>
              <a:t>Evaluation Methods:</a:t>
            </a:r>
          </a:p>
          <a:p>
            <a:pPr>
              <a:buFont typeface="Arial" panose="020B0604020202020204" pitchFamily="34" charset="0"/>
              <a:buChar char="•"/>
            </a:pPr>
            <a:r>
              <a:rPr lang="en-US" sz="2400" b="1" dirty="0"/>
              <a:t>Current</a:t>
            </a:r>
            <a:r>
              <a:rPr lang="en-US" sz="2400" dirty="0"/>
              <a:t>: "Continuous assessment 30% (Attendance, practical ability...), Final exam 70%.“</a:t>
            </a:r>
          </a:p>
          <a:p>
            <a:pPr>
              <a:buFont typeface="Arial" panose="020B0604020202020204" pitchFamily="34" charset="0"/>
              <a:buChar char="•"/>
            </a:pPr>
            <a:endParaRPr lang="en-US" sz="2400" dirty="0"/>
          </a:p>
          <a:p>
            <a:pPr>
              <a:buFont typeface="Arial" panose="020B0604020202020204" pitchFamily="34" charset="0"/>
              <a:buChar char="•"/>
            </a:pPr>
            <a:r>
              <a:rPr lang="en-US" sz="2400" b="1" dirty="0"/>
              <a:t>Internationalized</a:t>
            </a:r>
            <a:r>
              <a:rPr lang="en-US" sz="2400" dirty="0"/>
              <a:t>: Provide clarity for international students unfamiliar with local evaluation systems:</a:t>
            </a:r>
          </a:p>
          <a:p>
            <a:pPr marL="742950" lvl="1" indent="-285750">
              <a:buFont typeface="Arial" panose="020B0604020202020204" pitchFamily="34" charset="0"/>
              <a:buChar char="•"/>
            </a:pPr>
            <a:r>
              <a:rPr lang="en-US" sz="2400" b="1" dirty="0"/>
              <a:t>Assessment</a:t>
            </a:r>
            <a:r>
              <a:rPr lang="en-US" sz="2400" dirty="0"/>
              <a:t>: 30% Continuous (Participation in practical work and seminars)</a:t>
            </a:r>
          </a:p>
          <a:p>
            <a:pPr marL="1143000" lvl="2" indent="-228600">
              <a:buFont typeface="Arial" panose="020B0604020202020204" pitchFamily="34" charset="0"/>
              <a:buChar char="•"/>
            </a:pPr>
            <a:r>
              <a:rPr lang="en-US" sz="2400" dirty="0"/>
              <a:t>Attendance (5%)</a:t>
            </a:r>
          </a:p>
          <a:p>
            <a:pPr marL="1143000" lvl="2" indent="-228600">
              <a:buFont typeface="Arial" panose="020B0604020202020204" pitchFamily="34" charset="0"/>
              <a:buChar char="•"/>
            </a:pPr>
            <a:r>
              <a:rPr lang="en-US" sz="2400" dirty="0"/>
              <a:t>Clinical skills (10%)</a:t>
            </a:r>
          </a:p>
          <a:p>
            <a:pPr marL="1143000" lvl="2" indent="-228600">
              <a:buFont typeface="Arial" panose="020B0604020202020204" pitchFamily="34" charset="0"/>
              <a:buChar char="•"/>
            </a:pPr>
            <a:r>
              <a:rPr lang="en-US" sz="2400" dirty="0"/>
              <a:t>Midterm evaluation (15%)</a:t>
            </a:r>
          </a:p>
          <a:p>
            <a:pPr marL="742950" lvl="1" indent="-285750">
              <a:buFont typeface="Arial" panose="020B0604020202020204" pitchFamily="34" charset="0"/>
              <a:buChar char="•"/>
            </a:pPr>
            <a:r>
              <a:rPr lang="en-US" sz="2400" b="1" dirty="0"/>
              <a:t>Final exam</a:t>
            </a:r>
            <a:r>
              <a:rPr lang="en-US" sz="2400" dirty="0"/>
              <a:t>: 70% (Written and/or practical exam)</a:t>
            </a:r>
          </a:p>
        </p:txBody>
      </p:sp>
    </p:spTree>
    <p:extLst>
      <p:ext uri="{BB962C8B-B14F-4D97-AF65-F5344CB8AC3E}">
        <p14:creationId xmlns:p14="http://schemas.microsoft.com/office/powerpoint/2010/main" val="1341992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5B264237-EE12-4762-90C0-B525797483C0}"/>
              </a:ext>
            </a:extLst>
          </p:cNvPr>
          <p:cNvSpPr txBox="1"/>
          <p:nvPr/>
        </p:nvSpPr>
        <p:spPr>
          <a:xfrm>
            <a:off x="523702" y="1774872"/>
            <a:ext cx="10121516" cy="3416320"/>
          </a:xfrm>
          <a:prstGeom prst="rect">
            <a:avLst/>
          </a:prstGeom>
          <a:noFill/>
        </p:spPr>
        <p:txBody>
          <a:bodyPr wrap="square">
            <a:spAutoFit/>
          </a:bodyPr>
          <a:lstStyle/>
          <a:p>
            <a:r>
              <a:rPr lang="en-US" sz="2400" b="1" dirty="0"/>
              <a:t>Literature:</a:t>
            </a:r>
          </a:p>
          <a:p>
            <a:pPr>
              <a:buFont typeface="Arial" panose="020B0604020202020204" pitchFamily="34" charset="0"/>
              <a:buChar char="•"/>
            </a:pPr>
            <a:r>
              <a:rPr lang="en-US" sz="2400" b="1" dirty="0"/>
              <a:t>Current</a:t>
            </a:r>
            <a:r>
              <a:rPr lang="en-US" sz="2400" dirty="0"/>
              <a:t>: "Fixed Prosthetics lecture series."</a:t>
            </a:r>
          </a:p>
          <a:p>
            <a:pPr>
              <a:buFont typeface="Arial" panose="020B0604020202020204" pitchFamily="34" charset="0"/>
              <a:buChar char="•"/>
            </a:pPr>
            <a:r>
              <a:rPr lang="en-US" sz="2400" b="1" dirty="0"/>
              <a:t>Suggestion</a:t>
            </a:r>
            <a:r>
              <a:rPr lang="en-US" sz="2400" dirty="0"/>
              <a:t>: Include international textbooks and open access materials:</a:t>
            </a:r>
          </a:p>
          <a:p>
            <a:pPr marL="742950" lvl="1" indent="-285750">
              <a:buFont typeface="Arial" panose="020B0604020202020204" pitchFamily="34" charset="0"/>
              <a:buChar char="•"/>
            </a:pPr>
            <a:r>
              <a:rPr lang="en-US" sz="2400" b="1" dirty="0"/>
              <a:t>Compulsory literature</a:t>
            </a:r>
            <a:r>
              <a:rPr lang="en-US" sz="2400" dirty="0"/>
              <a:t>:</a:t>
            </a:r>
          </a:p>
          <a:p>
            <a:pPr marL="1143000" lvl="2" indent="-228600">
              <a:buFont typeface="Arial" panose="020B0604020202020204" pitchFamily="34" charset="0"/>
              <a:buChar char="•"/>
            </a:pPr>
            <a:r>
              <a:rPr lang="en-US" sz="2400" dirty="0"/>
              <a:t>Fixed Prosthodontics Lecture Notes </a:t>
            </a:r>
          </a:p>
          <a:p>
            <a:pPr marL="1143000" lvl="2" indent="-228600">
              <a:buFont typeface="Arial" panose="020B0604020202020204" pitchFamily="34" charset="0"/>
              <a:buChar char="•"/>
            </a:pPr>
            <a:r>
              <a:rPr lang="en-US" sz="2400" dirty="0"/>
              <a:t>"Contemporary Fixed Prosthodontics" by Rosenstiel, Land, Fujimoto (International Edition, 2006).</a:t>
            </a:r>
          </a:p>
          <a:p>
            <a:pPr marL="742950" lvl="1" indent="-285750">
              <a:buFont typeface="Arial" panose="020B0604020202020204" pitchFamily="34" charset="0"/>
              <a:buChar char="•"/>
            </a:pPr>
            <a:r>
              <a:rPr lang="en-US" sz="2400" b="1" dirty="0"/>
              <a:t>Recommended literature</a:t>
            </a:r>
            <a:r>
              <a:rPr lang="en-US" sz="2400" dirty="0"/>
              <a:t>:</a:t>
            </a:r>
          </a:p>
          <a:p>
            <a:pPr marL="1143000" lvl="2" indent="-228600">
              <a:buFont typeface="Arial" panose="020B0604020202020204" pitchFamily="34" charset="0"/>
              <a:buChar char="•"/>
            </a:pPr>
            <a:r>
              <a:rPr lang="en-US" sz="2400" dirty="0"/>
              <a:t>Journal of Prosthetic Dentistry (latest global research).</a:t>
            </a:r>
          </a:p>
        </p:txBody>
      </p:sp>
    </p:spTree>
    <p:extLst>
      <p:ext uri="{BB962C8B-B14F-4D97-AF65-F5344CB8AC3E}">
        <p14:creationId xmlns:p14="http://schemas.microsoft.com/office/powerpoint/2010/main" val="12535644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1315E62C-D00F-42E1-838C-D7F552709FB4}"/>
              </a:ext>
            </a:extLst>
          </p:cNvPr>
          <p:cNvSpPr txBox="1"/>
          <p:nvPr/>
        </p:nvSpPr>
        <p:spPr>
          <a:xfrm>
            <a:off x="498764" y="2051871"/>
            <a:ext cx="8647313" cy="3416320"/>
          </a:xfrm>
          <a:prstGeom prst="rect">
            <a:avLst/>
          </a:prstGeom>
          <a:noFill/>
        </p:spPr>
        <p:txBody>
          <a:bodyPr wrap="square">
            <a:spAutoFit/>
          </a:bodyPr>
          <a:lstStyle/>
          <a:p>
            <a:r>
              <a:rPr lang="en-US" sz="2400" b="1" dirty="0"/>
              <a:t>Course Content:</a:t>
            </a:r>
          </a:p>
          <a:p>
            <a:r>
              <a:rPr lang="en-US" sz="2400" dirty="0"/>
              <a:t>Incorporate examples and clinical cases from different countries to highlight the international application of prosthodontics. Include:</a:t>
            </a:r>
          </a:p>
          <a:p>
            <a:pPr>
              <a:buFont typeface="Arial" panose="020B0604020202020204" pitchFamily="34" charset="0"/>
              <a:buChar char="•"/>
            </a:pPr>
            <a:r>
              <a:rPr lang="en-US" sz="2400" b="1" dirty="0"/>
              <a:t>Global Clinical Cases</a:t>
            </a:r>
            <a:r>
              <a:rPr lang="en-US" sz="2400" dirty="0"/>
              <a:t>: Integrate prosthodontic challenges faced in different countries (e.g., developed vs. developing healthcare systems).</a:t>
            </a:r>
          </a:p>
          <a:p>
            <a:pPr>
              <a:buFont typeface="Arial" panose="020B0604020202020204" pitchFamily="34" charset="0"/>
              <a:buChar char="•"/>
            </a:pPr>
            <a:r>
              <a:rPr lang="en-US" sz="2400" b="1" dirty="0"/>
              <a:t>Diverse Materials</a:t>
            </a:r>
            <a:r>
              <a:rPr lang="en-US" sz="2400" dirty="0"/>
              <a:t>: Highlight material options based on regional availability (e.g., full porcelain crowns, zirconia works, implant-supported prosthetics).</a:t>
            </a:r>
          </a:p>
        </p:txBody>
      </p:sp>
    </p:spTree>
    <p:extLst>
      <p:ext uri="{BB962C8B-B14F-4D97-AF65-F5344CB8AC3E}">
        <p14:creationId xmlns:p14="http://schemas.microsoft.com/office/powerpoint/2010/main" val="34651525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8BD36DC0-1E2A-488A-97E5-94A2091CBCF3}"/>
              </a:ext>
            </a:extLst>
          </p:cNvPr>
          <p:cNvSpPr txBox="1"/>
          <p:nvPr/>
        </p:nvSpPr>
        <p:spPr>
          <a:xfrm>
            <a:off x="598516" y="1704993"/>
            <a:ext cx="9069185" cy="3108543"/>
          </a:xfrm>
          <a:prstGeom prst="rect">
            <a:avLst/>
          </a:prstGeom>
          <a:noFill/>
        </p:spPr>
        <p:txBody>
          <a:bodyPr wrap="square">
            <a:spAutoFit/>
          </a:bodyPr>
          <a:lstStyle/>
          <a:p>
            <a:r>
              <a:rPr lang="en-US" sz="2800" b="1" dirty="0"/>
              <a:t>Global Relevance</a:t>
            </a:r>
            <a:r>
              <a:rPr lang="en-US" sz="2800" dirty="0"/>
              <a:t>: </a:t>
            </a:r>
          </a:p>
          <a:p>
            <a:pPr marL="342900" indent="-342900">
              <a:buFont typeface="Arial" panose="020B0604020202020204" pitchFamily="34" charset="0"/>
              <a:buChar char="•"/>
            </a:pPr>
            <a:r>
              <a:rPr lang="en-US" sz="2800" dirty="0"/>
              <a:t>Ensure that the curriculum covers prosthodontic techniques used worldwide, such as </a:t>
            </a:r>
            <a:r>
              <a:rPr lang="en-US" sz="2800" b="1" dirty="0"/>
              <a:t>metal-ceramic restorations</a:t>
            </a:r>
            <a:r>
              <a:rPr lang="en-US" sz="2800" dirty="0"/>
              <a:t>, </a:t>
            </a:r>
            <a:r>
              <a:rPr lang="en-US" sz="2800" b="1" dirty="0"/>
              <a:t>full porcelain crowns</a:t>
            </a:r>
            <a:r>
              <a:rPr lang="en-US" sz="2800" dirty="0"/>
              <a:t>, </a:t>
            </a:r>
            <a:r>
              <a:rPr lang="en-US" sz="2800" b="1" dirty="0"/>
              <a:t>zirconia restorations</a:t>
            </a:r>
            <a:r>
              <a:rPr lang="en-US" sz="2800" dirty="0"/>
              <a:t>, and </a:t>
            </a:r>
            <a:r>
              <a:rPr lang="en-US" sz="2800" b="1" dirty="0"/>
              <a:t>implant-supported prostheses</a:t>
            </a:r>
            <a:r>
              <a:rPr lang="en-US" sz="2800" dirty="0"/>
              <a:t>. </a:t>
            </a:r>
          </a:p>
          <a:p>
            <a:pPr marL="342900" indent="-342900">
              <a:buFont typeface="Arial" panose="020B0604020202020204" pitchFamily="34" charset="0"/>
              <a:buChar char="•"/>
            </a:pPr>
            <a:r>
              <a:rPr lang="en-US" sz="2800" dirty="0"/>
              <a:t>These methods are universally relevant and allow students to practice across different countries.</a:t>
            </a:r>
          </a:p>
        </p:txBody>
      </p:sp>
    </p:spTree>
    <p:extLst>
      <p:ext uri="{BB962C8B-B14F-4D97-AF65-F5344CB8AC3E}">
        <p14:creationId xmlns:p14="http://schemas.microsoft.com/office/powerpoint/2010/main" val="2421287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3391D447-BDBF-4006-8F33-FF43D6D0238B}"/>
              </a:ext>
            </a:extLst>
          </p:cNvPr>
          <p:cNvSpPr txBox="1"/>
          <p:nvPr/>
        </p:nvSpPr>
        <p:spPr>
          <a:xfrm>
            <a:off x="440575" y="1620982"/>
            <a:ext cx="8705502" cy="3108543"/>
          </a:xfrm>
          <a:prstGeom prst="rect">
            <a:avLst/>
          </a:prstGeom>
          <a:noFill/>
        </p:spPr>
        <p:txBody>
          <a:bodyPr wrap="square">
            <a:spAutoFit/>
          </a:bodyPr>
          <a:lstStyle/>
          <a:p>
            <a:r>
              <a:rPr lang="en-US" sz="2800" b="1" dirty="0"/>
              <a:t>Learning Outcomes</a:t>
            </a:r>
            <a:r>
              <a:rPr lang="en-US" sz="2800" dirty="0"/>
              <a:t>:</a:t>
            </a:r>
          </a:p>
          <a:p>
            <a:pPr>
              <a:buFont typeface="Arial" panose="020B0604020202020204" pitchFamily="34" charset="0"/>
              <a:buChar char="•"/>
            </a:pPr>
            <a:r>
              <a:rPr lang="en-US" sz="2800" dirty="0"/>
              <a:t>Develop students' ability to </a:t>
            </a:r>
            <a:r>
              <a:rPr lang="en-US" sz="2800" b="1" dirty="0"/>
              <a:t>diagnose and treat</a:t>
            </a:r>
            <a:r>
              <a:rPr lang="en-US" sz="2800" dirty="0"/>
              <a:t> prosthodontic cases following global standards.</a:t>
            </a:r>
          </a:p>
          <a:p>
            <a:pPr>
              <a:buFont typeface="Arial" panose="020B0604020202020204" pitchFamily="34" charset="0"/>
              <a:buChar char="•"/>
            </a:pPr>
            <a:r>
              <a:rPr lang="en-US" sz="2800" dirty="0"/>
              <a:t>Equip students with knowledge of </a:t>
            </a:r>
            <a:r>
              <a:rPr lang="en-US" sz="2800" b="1" dirty="0"/>
              <a:t>new technologies</a:t>
            </a:r>
            <a:r>
              <a:rPr lang="en-US" sz="2800" dirty="0"/>
              <a:t> (e.g., CAD/CAM systems) and materials used in different regions.</a:t>
            </a:r>
          </a:p>
          <a:p>
            <a:pPr>
              <a:buFont typeface="Arial" panose="020B0604020202020204" pitchFamily="34" charset="0"/>
              <a:buChar char="•"/>
            </a:pPr>
            <a:r>
              <a:rPr lang="en-US" sz="2800" dirty="0"/>
              <a:t>Provide practical training that enables students to adapt to </a:t>
            </a:r>
            <a:r>
              <a:rPr lang="en-US" sz="2800" b="1" dirty="0"/>
              <a:t>local healthcare systems</a:t>
            </a:r>
            <a:r>
              <a:rPr lang="en-US" sz="2800" dirty="0"/>
              <a:t> worldwide.</a:t>
            </a:r>
          </a:p>
        </p:txBody>
      </p:sp>
    </p:spTree>
    <p:extLst>
      <p:ext uri="{BB962C8B-B14F-4D97-AF65-F5344CB8AC3E}">
        <p14:creationId xmlns:p14="http://schemas.microsoft.com/office/powerpoint/2010/main" val="7320500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A424695D-A8A6-4E65-A62F-9EA13323F2E9}"/>
              </a:ext>
            </a:extLst>
          </p:cNvPr>
          <p:cNvSpPr txBox="1"/>
          <p:nvPr/>
        </p:nvSpPr>
        <p:spPr>
          <a:xfrm>
            <a:off x="315884" y="1587731"/>
            <a:ext cx="9567949" cy="3416320"/>
          </a:xfrm>
          <a:prstGeom prst="rect">
            <a:avLst/>
          </a:prstGeom>
          <a:noFill/>
        </p:spPr>
        <p:txBody>
          <a:bodyPr wrap="square">
            <a:spAutoFit/>
          </a:bodyPr>
          <a:lstStyle/>
          <a:p>
            <a:r>
              <a:rPr lang="en-US" sz="2400" b="1" dirty="0"/>
              <a:t>Cultural Adaptation and Clinical Application</a:t>
            </a:r>
          </a:p>
          <a:p>
            <a:endParaRPr lang="en-US" sz="2400" b="1" dirty="0"/>
          </a:p>
          <a:p>
            <a:pPr>
              <a:buFont typeface="Arial" panose="020B0604020202020204" pitchFamily="34" charset="0"/>
              <a:buChar char="•"/>
            </a:pPr>
            <a:r>
              <a:rPr lang="en-US" sz="2400" b="1" dirty="0"/>
              <a:t>Cultural Sensitivity</a:t>
            </a:r>
            <a:r>
              <a:rPr lang="en-US" sz="2400" dirty="0"/>
              <a:t>: Incorporate case studies and examples from </a:t>
            </a:r>
            <a:r>
              <a:rPr lang="en-US" sz="2400" b="1" dirty="0"/>
              <a:t>various regions</a:t>
            </a:r>
            <a:r>
              <a:rPr lang="en-US" sz="2400" dirty="0"/>
              <a:t> (e.g., prosthodontics in developed countries vs. developing countries) to highlight cultural differences in dental practices and patient expectations.</a:t>
            </a:r>
          </a:p>
          <a:p>
            <a:pPr>
              <a:buFont typeface="Arial" panose="020B0604020202020204" pitchFamily="34" charset="0"/>
              <a:buChar char="•"/>
            </a:pPr>
            <a:r>
              <a:rPr lang="en-US" sz="2400" b="1" dirty="0"/>
              <a:t>Practical Application</a:t>
            </a:r>
            <a:r>
              <a:rPr lang="en-US" sz="2400" dirty="0"/>
              <a:t>: Students should be exposed to a range of </a:t>
            </a:r>
            <a:r>
              <a:rPr lang="en-US" sz="2400" b="1" dirty="0"/>
              <a:t>prosthetic materials and techniques</a:t>
            </a:r>
            <a:r>
              <a:rPr lang="en-US" sz="2400" dirty="0"/>
              <a:t> that may vary by region (e.g., the availability of zirconia vs. metal-ceramic crowns).</a:t>
            </a:r>
          </a:p>
        </p:txBody>
      </p:sp>
    </p:spTree>
    <p:extLst>
      <p:ext uri="{BB962C8B-B14F-4D97-AF65-F5344CB8AC3E}">
        <p14:creationId xmlns:p14="http://schemas.microsoft.com/office/powerpoint/2010/main" val="1339628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EFD335A7-2890-40AE-8370-5D2EFBE8B7B2}"/>
              </a:ext>
            </a:extLst>
          </p:cNvPr>
          <p:cNvSpPr txBox="1"/>
          <p:nvPr/>
        </p:nvSpPr>
        <p:spPr>
          <a:xfrm>
            <a:off x="174567" y="2078181"/>
            <a:ext cx="11887200" cy="2749920"/>
          </a:xfrm>
          <a:prstGeom prst="rect">
            <a:avLst/>
          </a:prstGeom>
          <a:noFill/>
        </p:spPr>
        <p:txBody>
          <a:bodyPr wrap="square">
            <a:spAutoFit/>
          </a:bodyPr>
          <a:lstStyle/>
          <a:p>
            <a:pPr marL="342900" lvl="0" indent="-342900" algn="just">
              <a:lnSpc>
                <a:spcPct val="107000"/>
              </a:lnSpc>
              <a:spcAft>
                <a:spcPts val="100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The second installment has been transferred.</a:t>
            </a:r>
            <a:endParaRPr lang="en-US" sz="2400" dirty="0">
              <a:effectLst/>
              <a:latin typeface="Arial" panose="020B0604020202020204" pitchFamily="34" charset="0"/>
              <a:ea typeface="Arial" panose="020B0604020202020204" pitchFamily="34" charset="0"/>
            </a:endParaRPr>
          </a:p>
          <a:p>
            <a:pPr marL="342900" lvl="0" indent="-342900" algn="just">
              <a:lnSpc>
                <a:spcPct val="107000"/>
              </a:lnSpc>
              <a:spcAft>
                <a:spcPts val="100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The request for the equipment for the virtual classroom has been done. It is in phase of procurement.</a:t>
            </a:r>
            <a:endParaRPr lang="en-US" sz="2400" dirty="0">
              <a:effectLst/>
              <a:latin typeface="Arial" panose="020B0604020202020204" pitchFamily="34" charset="0"/>
              <a:ea typeface="Arial" panose="020B0604020202020204" pitchFamily="34" charset="0"/>
            </a:endParaRPr>
          </a:p>
          <a:p>
            <a:pPr marL="342900" lvl="0" indent="-342900" algn="just">
              <a:lnSpc>
                <a:spcPct val="107000"/>
              </a:lnSpc>
              <a:spcAft>
                <a:spcPts val="100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Payment of the travelling costs for the meeting in Kragujevac, Leuven, Podgorica, Timisoara, Mostar have been done.</a:t>
            </a:r>
          </a:p>
          <a:p>
            <a:pPr marL="342900" lvl="0" indent="-342900" algn="just">
              <a:lnSpc>
                <a:spcPct val="107000"/>
              </a:lnSpc>
              <a:spcAft>
                <a:spcPts val="100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The strategy of Internationalization for the Faculty of Dental Medicine 2024-2029, has been developed and has been approved with the Deanship Decision Nr. 5, on 9 May 2024</a:t>
            </a:r>
            <a:endParaRPr lang="en-US" dirty="0">
              <a:solidFill>
                <a:srgbClr val="000000"/>
              </a:solidFill>
              <a:latin typeface="Arial" panose="020B0604020202020204" pitchFamily="34" charset="0"/>
              <a:ea typeface="Arial" panose="020B0604020202020204" pitchFamily="34" charset="0"/>
            </a:endParaRPr>
          </a:p>
          <a:p>
            <a:pPr lvl="0" algn="just">
              <a:lnSpc>
                <a:spcPct val="107000"/>
              </a:lnSpc>
              <a:spcAft>
                <a:spcPts val="1000"/>
              </a:spcAft>
            </a:pPr>
            <a:endParaRPr lang="en-US" sz="24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9433157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8E8F96D3-7B81-4078-A087-CD0B5ED7FCFE}"/>
              </a:ext>
            </a:extLst>
          </p:cNvPr>
          <p:cNvSpPr txBox="1"/>
          <p:nvPr/>
        </p:nvSpPr>
        <p:spPr>
          <a:xfrm>
            <a:off x="374072" y="1654233"/>
            <a:ext cx="10964488" cy="3785652"/>
          </a:xfrm>
          <a:prstGeom prst="rect">
            <a:avLst/>
          </a:prstGeom>
          <a:noFill/>
        </p:spPr>
        <p:txBody>
          <a:bodyPr wrap="square">
            <a:spAutoFit/>
          </a:bodyPr>
          <a:lstStyle/>
          <a:p>
            <a:r>
              <a:rPr lang="en-US" sz="2400" b="1" dirty="0"/>
              <a:t>International Standards of </a:t>
            </a:r>
            <a:r>
              <a:rPr lang="en-US" sz="2400" b="1"/>
              <a:t>Dental Education</a:t>
            </a:r>
          </a:p>
          <a:p>
            <a:endParaRPr lang="en-US" sz="2400" b="1" dirty="0"/>
          </a:p>
          <a:p>
            <a:r>
              <a:rPr lang="en-US" sz="2400" dirty="0"/>
              <a:t>Align the curriculum with guidelines from global organizations such as:</a:t>
            </a:r>
          </a:p>
          <a:p>
            <a:pPr>
              <a:buFont typeface="Arial" panose="020B0604020202020204" pitchFamily="34" charset="0"/>
              <a:buChar char="•"/>
            </a:pPr>
            <a:r>
              <a:rPr lang="en-US" sz="2400" b="1" dirty="0"/>
              <a:t>World Health Organization (WHO)</a:t>
            </a:r>
            <a:r>
              <a:rPr lang="en-US" sz="2400" dirty="0"/>
              <a:t>: Incorporate recommendations for dental care and prosthodontics in line with WHO’s oral health strategies.</a:t>
            </a:r>
          </a:p>
          <a:p>
            <a:pPr>
              <a:buFont typeface="Arial" panose="020B0604020202020204" pitchFamily="34" charset="0"/>
              <a:buChar char="•"/>
            </a:pPr>
            <a:r>
              <a:rPr lang="en-US" sz="2400" b="1" dirty="0"/>
              <a:t>International College of Prosthodontists (ICP)</a:t>
            </a:r>
            <a:r>
              <a:rPr lang="en-US" sz="2400" dirty="0"/>
              <a:t>: Ensure that clinical standards and methods are aligned with ICP guidelines.</a:t>
            </a:r>
          </a:p>
          <a:p>
            <a:pPr>
              <a:buFont typeface="Arial" panose="020B0604020202020204" pitchFamily="34" charset="0"/>
              <a:buChar char="•"/>
            </a:pPr>
            <a:r>
              <a:rPr lang="en-US" sz="2400" b="1" dirty="0"/>
              <a:t>Cross-Country Comparisons</a:t>
            </a:r>
            <a:r>
              <a:rPr lang="en-US" sz="2400" dirty="0"/>
              <a:t>: Include a section comparing prosthodontic practices and regulations in various countries (e.g., </a:t>
            </a:r>
            <a:r>
              <a:rPr lang="en-US" sz="2400" b="1" dirty="0"/>
              <a:t>American Dental Association (ADA)</a:t>
            </a:r>
            <a:r>
              <a:rPr lang="en-US" sz="2400" dirty="0"/>
              <a:t> vs. </a:t>
            </a:r>
            <a:r>
              <a:rPr lang="en-US" sz="2400" b="1" dirty="0"/>
              <a:t>European Federation of Prosthodontics (EFP)</a:t>
            </a:r>
            <a:r>
              <a:rPr lang="en-US" sz="2400" dirty="0"/>
              <a:t> standards).</a:t>
            </a:r>
          </a:p>
        </p:txBody>
      </p:sp>
    </p:spTree>
    <p:extLst>
      <p:ext uri="{BB962C8B-B14F-4D97-AF65-F5344CB8AC3E}">
        <p14:creationId xmlns:p14="http://schemas.microsoft.com/office/powerpoint/2010/main" val="524913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EFD335A7-2890-40AE-8370-5D2EFBE8B7B2}"/>
              </a:ext>
            </a:extLst>
          </p:cNvPr>
          <p:cNvSpPr txBox="1"/>
          <p:nvPr/>
        </p:nvSpPr>
        <p:spPr>
          <a:xfrm>
            <a:off x="174567" y="2078181"/>
            <a:ext cx="11887200" cy="2749920"/>
          </a:xfrm>
          <a:prstGeom prst="rect">
            <a:avLst/>
          </a:prstGeom>
          <a:noFill/>
        </p:spPr>
        <p:txBody>
          <a:bodyPr wrap="square">
            <a:spAutoFit/>
          </a:bodyPr>
          <a:lstStyle/>
          <a:p>
            <a:pPr marL="342900" lvl="0" indent="-342900" algn="just">
              <a:lnSpc>
                <a:spcPct val="107000"/>
              </a:lnSpc>
              <a:spcAft>
                <a:spcPts val="100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The second installment has been transferred.</a:t>
            </a:r>
            <a:endParaRPr lang="en-US" sz="2400" dirty="0">
              <a:effectLst/>
              <a:latin typeface="Arial" panose="020B0604020202020204" pitchFamily="34" charset="0"/>
              <a:ea typeface="Arial" panose="020B0604020202020204" pitchFamily="34" charset="0"/>
            </a:endParaRPr>
          </a:p>
          <a:p>
            <a:pPr marL="342900" lvl="0" indent="-342900" algn="just">
              <a:lnSpc>
                <a:spcPct val="107000"/>
              </a:lnSpc>
              <a:spcAft>
                <a:spcPts val="100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The request for the equipment for the virtual classroom has been done. It is in phase of procurement.</a:t>
            </a:r>
            <a:endParaRPr lang="en-US" sz="2400" dirty="0">
              <a:effectLst/>
              <a:latin typeface="Arial" panose="020B0604020202020204" pitchFamily="34" charset="0"/>
              <a:ea typeface="Arial" panose="020B0604020202020204" pitchFamily="34" charset="0"/>
            </a:endParaRPr>
          </a:p>
          <a:p>
            <a:pPr marL="342900" lvl="0" indent="-342900" algn="just">
              <a:lnSpc>
                <a:spcPct val="107000"/>
              </a:lnSpc>
              <a:spcAft>
                <a:spcPts val="100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Payment of the travelling costs for the meeting in Kragujevac, Leuven, Podgorica, Timisoara, Mostar have been done.</a:t>
            </a:r>
          </a:p>
          <a:p>
            <a:pPr marL="342900" lvl="0" indent="-342900" algn="just">
              <a:lnSpc>
                <a:spcPct val="107000"/>
              </a:lnSpc>
              <a:spcAft>
                <a:spcPts val="1000"/>
              </a:spcAft>
              <a:buFont typeface="+mj-lt"/>
              <a:buAutoNum type="arabicPeriod"/>
            </a:pPr>
            <a:r>
              <a:rPr lang="en-US" sz="1800" dirty="0">
                <a:solidFill>
                  <a:srgbClr val="000000"/>
                </a:solidFill>
                <a:effectLst/>
                <a:latin typeface="Arial" panose="020B0604020202020204" pitchFamily="34" charset="0"/>
                <a:ea typeface="Arial" panose="020B0604020202020204" pitchFamily="34" charset="0"/>
              </a:rPr>
              <a:t>The strategy of Internationalization for the Faculty of Dental Medicine 2024-2029, has been developed and has been approved with the Deanship Decision Nr. 5, on 9 May 2024</a:t>
            </a:r>
            <a:endParaRPr lang="en-US" dirty="0">
              <a:solidFill>
                <a:srgbClr val="000000"/>
              </a:solidFill>
              <a:latin typeface="Arial" panose="020B0604020202020204" pitchFamily="34" charset="0"/>
              <a:ea typeface="Arial" panose="020B0604020202020204" pitchFamily="34" charset="0"/>
            </a:endParaRPr>
          </a:p>
          <a:p>
            <a:pPr lvl="0" algn="just">
              <a:lnSpc>
                <a:spcPct val="107000"/>
              </a:lnSpc>
              <a:spcAft>
                <a:spcPts val="1000"/>
              </a:spcAft>
            </a:pPr>
            <a:endParaRPr lang="en-US" sz="24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819348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C8AFF109-B767-4AD3-9F75-A740C937CEF7}"/>
              </a:ext>
            </a:extLst>
          </p:cNvPr>
          <p:cNvSpPr txBox="1"/>
          <p:nvPr/>
        </p:nvSpPr>
        <p:spPr>
          <a:xfrm>
            <a:off x="521623" y="1571106"/>
            <a:ext cx="11072553" cy="3258136"/>
          </a:xfrm>
          <a:prstGeom prst="rect">
            <a:avLst/>
          </a:prstGeom>
          <a:noFill/>
        </p:spPr>
        <p:txBody>
          <a:bodyPr wrap="square">
            <a:spAutoFit/>
          </a:bodyPr>
          <a:lstStyle/>
          <a:p>
            <a:pPr marL="6350" indent="-635" algn="just">
              <a:lnSpc>
                <a:spcPct val="102000"/>
              </a:lnSpc>
              <a:spcAft>
                <a:spcPts val="1000"/>
              </a:spcAft>
            </a:pPr>
            <a:r>
              <a:rPr lang="en-US" sz="1800" dirty="0">
                <a:solidFill>
                  <a:srgbClr val="000000"/>
                </a:solidFill>
                <a:effectLst/>
                <a:latin typeface="Arial" panose="020B0604020202020204" pitchFamily="34" charset="0"/>
                <a:ea typeface="Arial" panose="020B0604020202020204" pitchFamily="34" charset="0"/>
              </a:rPr>
              <a:t>On 12 August 2024, the following documents were prepared for the Faculty of Dental Medicine, UMT:</a:t>
            </a:r>
            <a:endParaRPr lang="en-US" sz="1800" dirty="0">
              <a:effectLst/>
              <a:latin typeface="Arial" panose="020B0604020202020204" pitchFamily="34" charset="0"/>
              <a:ea typeface="Arial" panose="020B0604020202020204" pitchFamily="34" charset="0"/>
            </a:endParaRPr>
          </a:p>
          <a:p>
            <a:pPr indent="-635" algn="just">
              <a:lnSpc>
                <a:spcPct val="102000"/>
              </a:lnSpc>
              <a:spcAft>
                <a:spcPts val="1000"/>
              </a:spcAft>
            </a:pPr>
            <a:r>
              <a:rPr lang="en-US" sz="1800" dirty="0">
                <a:solidFill>
                  <a:srgbClr val="000000"/>
                </a:solidFill>
                <a:effectLst/>
                <a:latin typeface="Arial" panose="020B0604020202020204" pitchFamily="34" charset="0"/>
                <a:ea typeface="Arial" panose="020B0604020202020204" pitchFamily="34" charset="0"/>
              </a:rPr>
              <a:t>1. Guide for incoming students and staff (D 3.3)</a:t>
            </a:r>
            <a:endParaRPr lang="en-US" sz="1800" dirty="0">
              <a:effectLst/>
              <a:latin typeface="Arial" panose="020B0604020202020204" pitchFamily="34" charset="0"/>
              <a:ea typeface="Arial" panose="020B0604020202020204" pitchFamily="34" charset="0"/>
            </a:endParaRPr>
          </a:p>
          <a:p>
            <a:pPr indent="-635" algn="just">
              <a:lnSpc>
                <a:spcPct val="102000"/>
              </a:lnSpc>
              <a:spcAft>
                <a:spcPts val="1000"/>
              </a:spcAft>
            </a:pPr>
            <a:r>
              <a:rPr lang="en-US" sz="1800" dirty="0">
                <a:solidFill>
                  <a:srgbClr val="000000"/>
                </a:solidFill>
                <a:effectLst/>
                <a:latin typeface="Arial" panose="020B0604020202020204" pitchFamily="34" charset="0"/>
                <a:ea typeface="Arial" panose="020B0604020202020204" pitchFamily="34" charset="0"/>
              </a:rPr>
              <a:t>2. Safety and Security Protocol for the international students and staff (D 3.3)</a:t>
            </a:r>
            <a:endParaRPr lang="en-US" sz="1800" dirty="0">
              <a:effectLst/>
              <a:latin typeface="Arial" panose="020B0604020202020204" pitchFamily="34" charset="0"/>
              <a:ea typeface="Arial" panose="020B0604020202020204" pitchFamily="34" charset="0"/>
            </a:endParaRPr>
          </a:p>
          <a:p>
            <a:pPr indent="-635" algn="just">
              <a:lnSpc>
                <a:spcPct val="102000"/>
              </a:lnSpc>
              <a:spcAft>
                <a:spcPts val="1000"/>
              </a:spcAft>
            </a:pPr>
            <a:r>
              <a:rPr lang="en-US" sz="1800" dirty="0">
                <a:solidFill>
                  <a:srgbClr val="000000"/>
                </a:solidFill>
                <a:effectLst/>
                <a:latin typeface="Arial" panose="020B0604020202020204" pitchFamily="34" charset="0"/>
                <a:ea typeface="Arial" panose="020B0604020202020204" pitchFamily="34" charset="0"/>
              </a:rPr>
              <a:t>3. The Buddy System (D 3.4)</a:t>
            </a:r>
          </a:p>
          <a:p>
            <a:pPr indent="-635" algn="just">
              <a:lnSpc>
                <a:spcPct val="102000"/>
              </a:lnSpc>
              <a:spcAft>
                <a:spcPts val="1000"/>
              </a:spcAft>
            </a:pPr>
            <a:r>
              <a:rPr lang="en-GB" sz="1800" b="1" dirty="0">
                <a:effectLst/>
                <a:latin typeface="Arial" panose="020B0604020202020204" pitchFamily="34" charset="0"/>
                <a:ea typeface="Cambria" panose="02040503050406030204" pitchFamily="18" charset="0"/>
              </a:rPr>
              <a:t>130 students and staff</a:t>
            </a:r>
            <a:r>
              <a:rPr lang="en-GB" sz="1800" dirty="0">
                <a:effectLst/>
                <a:latin typeface="Arial" panose="020B0604020202020204" pitchFamily="34" charset="0"/>
                <a:ea typeface="Cambria" panose="02040503050406030204" pitchFamily="18" charset="0"/>
              </a:rPr>
              <a:t> from the Faculty of Dental Medicine, University of Medicine, Tirana, have been trained regarding the Internationalization at Home.</a:t>
            </a:r>
            <a:endParaRPr lang="en-US" dirty="0">
              <a:solidFill>
                <a:srgbClr val="000000"/>
              </a:solidFill>
              <a:latin typeface="Arial" panose="020B0604020202020204" pitchFamily="34" charset="0"/>
              <a:ea typeface="Cambria" panose="02040503050406030204" pitchFamily="18" charset="0"/>
            </a:endParaRPr>
          </a:p>
          <a:p>
            <a:pPr indent="-635" algn="just">
              <a:lnSpc>
                <a:spcPct val="102000"/>
              </a:lnSpc>
              <a:spcAft>
                <a:spcPts val="1000"/>
              </a:spcAft>
            </a:pPr>
            <a:r>
              <a:rPr lang="en-US" sz="1800" dirty="0">
                <a:solidFill>
                  <a:srgbClr val="000000"/>
                </a:solidFill>
                <a:effectLst/>
                <a:latin typeface="Arial" panose="020B0604020202020204" pitchFamily="34" charset="0"/>
                <a:ea typeface="Arial" panose="020B0604020202020204" pitchFamily="34" charset="0"/>
              </a:rPr>
              <a:t>-Presentation in Conference in Tirana regarding the BIOSINT project, with the title: BIOSINT PROJECT: “INTERNATIONALIZATION AT HOME” FOR THE FACULTY OF DENTAL MEDICINE, on 10-12 May 2024 in the Medical Sciences Conference in Tirana, Albania.</a:t>
            </a:r>
            <a:endParaRPr lang="en-US" sz="18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300528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3626C55D-954B-42B2-B2AF-639B065719E4}"/>
              </a:ext>
            </a:extLst>
          </p:cNvPr>
          <p:cNvSpPr txBox="1"/>
          <p:nvPr/>
        </p:nvSpPr>
        <p:spPr>
          <a:xfrm>
            <a:off x="773084" y="1928553"/>
            <a:ext cx="8372993" cy="2430024"/>
          </a:xfrm>
          <a:prstGeom prst="rect">
            <a:avLst/>
          </a:prstGeom>
          <a:noFill/>
        </p:spPr>
        <p:txBody>
          <a:bodyPr wrap="square">
            <a:spAutoFit/>
          </a:bodyPr>
          <a:lstStyle/>
          <a:p>
            <a:pPr>
              <a:lnSpc>
                <a:spcPct val="107000"/>
              </a:lnSpc>
              <a:spcAft>
                <a:spcPts val="800"/>
              </a:spcAft>
              <a:tabLst>
                <a:tab pos="2865755" algn="ctr"/>
                <a:tab pos="5731510" algn="r"/>
              </a:tabLst>
            </a:pPr>
            <a:r>
              <a:rPr lang="en-US" sz="18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-2 Presentations in Conference in Tirana in the International Medical Conference, with the titles:</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2865755" algn="ctr"/>
                <a:tab pos="5731510" algn="r"/>
              </a:tabLs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THE PROJECT ENTITLED: “</a:t>
            </a:r>
            <a:r>
              <a:rPr lang="en-US" sz="1800" b="1" i="1" dirty="0">
                <a:effectLst/>
                <a:latin typeface="Times New Roman" panose="02020603050405020304" pitchFamily="18" charset="0"/>
                <a:ea typeface="Calibri" panose="020F0502020204030204" pitchFamily="34" charset="0"/>
                <a:cs typeface="Times New Roman" panose="02020603050405020304" pitchFamily="18" charset="0"/>
              </a:rPr>
              <a:t>STRENGTHENING CAPACITIES AND DIGITAL COMPETENCES IN BIOMEDICAL EDUCATION THROUGH INTERNATIONALIZATION AT HOME, BIOSINT”</a:t>
            </a:r>
          </a:p>
          <a:p>
            <a:pPr>
              <a:lnSpc>
                <a:spcPct val="107000"/>
              </a:lnSpc>
              <a:spcAft>
                <a:spcPts val="800"/>
              </a:spcAft>
              <a:tabLst>
                <a:tab pos="2865755" algn="ctr"/>
                <a:tab pos="5731510" algn="r"/>
              </a:tabLs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BIOSINT PROJECT: "BUDDY" SYSTEM</a:t>
            </a:r>
          </a:p>
          <a:p>
            <a:pPr>
              <a:lnSpc>
                <a:spcPct val="107000"/>
              </a:lnSpc>
              <a:spcAft>
                <a:spcPts val="800"/>
              </a:spcAft>
              <a:tabLst>
                <a:tab pos="2865755" algn="ctr"/>
                <a:tab pos="5731510" algn="r"/>
              </a:tabLs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9167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280AE-550D-EA6E-E513-6F95576D6899}"/>
              </a:ext>
            </a:extLst>
          </p:cNvPr>
          <p:cNvSpPr>
            <a:spLocks noGrp="1"/>
          </p:cNvSpPr>
          <p:nvPr>
            <p:ph type="ctrTitle"/>
          </p:nvPr>
        </p:nvSpPr>
        <p:spPr>
          <a:xfrm>
            <a:off x="1524000" y="1405747"/>
            <a:ext cx="9144000" cy="2387600"/>
          </a:xfrm>
        </p:spPr>
        <p:txBody>
          <a:bodyPr/>
          <a:lstStyle/>
          <a:p>
            <a:r>
              <a:rPr lang="it-IT" dirty="0"/>
              <a:t>INTERNATIONALIZATION OF EXISTING COURSES</a:t>
            </a:r>
            <a:endParaRPr lang="en-US" dirty="0"/>
          </a:p>
        </p:txBody>
      </p:sp>
      <p:sp>
        <p:nvSpPr>
          <p:cNvPr id="3" name="Subtitle 2">
            <a:extLst>
              <a:ext uri="{FF2B5EF4-FFF2-40B4-BE49-F238E27FC236}">
                <a16:creationId xmlns:a16="http://schemas.microsoft.com/office/drawing/2014/main" id="{32A76E7F-14CD-C375-4DDB-BD28AEEDEE6C}"/>
              </a:ext>
            </a:extLst>
          </p:cNvPr>
          <p:cNvSpPr>
            <a:spLocks noGrp="1"/>
          </p:cNvSpPr>
          <p:nvPr>
            <p:ph type="subTitle" idx="1"/>
          </p:nvPr>
        </p:nvSpPr>
        <p:spPr>
          <a:xfrm>
            <a:off x="1524000" y="4333111"/>
            <a:ext cx="8916785" cy="1216950"/>
          </a:xfrm>
        </p:spPr>
        <p:txBody>
          <a:bodyPr/>
          <a:lstStyle/>
          <a:p>
            <a:r>
              <a:rPr lang="it-IT" dirty="0"/>
              <a:t>FACULTY OF DENTAL MEDICINE</a:t>
            </a:r>
          </a:p>
          <a:p>
            <a:r>
              <a:rPr lang="it-IT" dirty="0"/>
              <a:t>UNIVERSITY OF MEDICINE, TIRANA</a:t>
            </a:r>
            <a:endParaRPr lang="en-US" dirty="0"/>
          </a:p>
        </p:txBody>
      </p:sp>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Tree>
    <p:extLst>
      <p:ext uri="{BB962C8B-B14F-4D97-AF65-F5344CB8AC3E}">
        <p14:creationId xmlns:p14="http://schemas.microsoft.com/office/powerpoint/2010/main" val="3985705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7" name="TextBox 6">
            <a:extLst>
              <a:ext uri="{FF2B5EF4-FFF2-40B4-BE49-F238E27FC236}">
                <a16:creationId xmlns:a16="http://schemas.microsoft.com/office/drawing/2014/main" id="{B6F20149-3395-4684-8A4C-D7BEE57318FD}"/>
              </a:ext>
            </a:extLst>
          </p:cNvPr>
          <p:cNvSpPr txBox="1"/>
          <p:nvPr/>
        </p:nvSpPr>
        <p:spPr>
          <a:xfrm>
            <a:off x="731520" y="1878676"/>
            <a:ext cx="9809018" cy="2677656"/>
          </a:xfrm>
          <a:prstGeom prst="rect">
            <a:avLst/>
          </a:prstGeom>
          <a:noFill/>
        </p:spPr>
        <p:txBody>
          <a:bodyPr wrap="square">
            <a:spAutoFit/>
          </a:bodyPr>
          <a:lstStyle/>
          <a:p>
            <a:pPr algn="just"/>
            <a:r>
              <a:rPr lang="en-US" sz="2400" b="1" i="0" dirty="0">
                <a:solidFill>
                  <a:srgbClr val="000000"/>
                </a:solidFill>
                <a:effectLst/>
                <a:latin typeface="Times New Roman" panose="02020603050405020304" pitchFamily="18" charset="0"/>
                <a:cs typeface="Times New Roman" panose="02020603050405020304" pitchFamily="18" charset="0"/>
              </a:rPr>
              <a:t>What is course internationalization?</a:t>
            </a:r>
          </a:p>
          <a:p>
            <a:pPr algn="just"/>
            <a:endParaRPr lang="en-US" sz="2400" b="1" i="0" dirty="0">
              <a:solidFill>
                <a:srgbClr val="000000"/>
              </a:solidFill>
              <a:effectLst/>
              <a:latin typeface="Times New Roman" panose="02020603050405020304" pitchFamily="18" charset="0"/>
              <a:cs typeface="Times New Roman" panose="02020603050405020304" pitchFamily="18" charset="0"/>
            </a:endParaRPr>
          </a:p>
          <a:p>
            <a:pPr algn="just"/>
            <a:r>
              <a:rPr lang="en-US" sz="2400" b="0" i="0" dirty="0">
                <a:solidFill>
                  <a:srgbClr val="000000"/>
                </a:solidFill>
                <a:effectLst/>
                <a:latin typeface="Times New Roman" panose="02020603050405020304" pitchFamily="18" charset="0"/>
                <a:cs typeface="Times New Roman" panose="02020603050405020304" pitchFamily="18" charset="0"/>
              </a:rPr>
              <a:t>Course internationalization is “a process by which international elements are infused into course content, international resources are used in course readings and assignments, and instructional methodologies appropriate to a culturally diverse student population are implemented" </a:t>
            </a:r>
          </a:p>
          <a:p>
            <a:pPr algn="just"/>
            <a:r>
              <a:rPr lang="en-US" sz="2400" b="0" i="0" dirty="0">
                <a:solidFill>
                  <a:srgbClr val="000000"/>
                </a:solidFill>
                <a:effectLst/>
                <a:latin typeface="Times New Roman" panose="02020603050405020304" pitchFamily="18" charset="0"/>
                <a:cs typeface="Times New Roman" panose="02020603050405020304" pitchFamily="18" charset="0"/>
              </a:rPr>
              <a:t>(</a:t>
            </a:r>
            <a:r>
              <a:rPr lang="en-US" sz="2400" b="0" i="0" dirty="0" err="1">
                <a:solidFill>
                  <a:srgbClr val="000000"/>
                </a:solidFill>
                <a:effectLst/>
                <a:latin typeface="Times New Roman" panose="02020603050405020304" pitchFamily="18" charset="0"/>
                <a:cs typeface="Times New Roman" panose="02020603050405020304" pitchFamily="18" charset="0"/>
              </a:rPr>
              <a:t>Schuerholz</a:t>
            </a:r>
            <a:r>
              <a:rPr lang="en-US" sz="2400" b="0" i="0" dirty="0">
                <a:solidFill>
                  <a:srgbClr val="000000"/>
                </a:solidFill>
                <a:effectLst/>
                <a:latin typeface="Times New Roman" panose="02020603050405020304" pitchFamily="18" charset="0"/>
                <a:cs typeface="Times New Roman" panose="02020603050405020304" pitchFamily="18" charset="0"/>
              </a:rPr>
              <a:t>-Lehr et al., 2007, p. 70).</a:t>
            </a:r>
          </a:p>
        </p:txBody>
      </p:sp>
    </p:spTree>
    <p:extLst>
      <p:ext uri="{BB962C8B-B14F-4D97-AF65-F5344CB8AC3E}">
        <p14:creationId xmlns:p14="http://schemas.microsoft.com/office/powerpoint/2010/main" val="1189829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4" name="TextBox 3">
            <a:extLst>
              <a:ext uri="{FF2B5EF4-FFF2-40B4-BE49-F238E27FC236}">
                <a16:creationId xmlns:a16="http://schemas.microsoft.com/office/drawing/2014/main" id="{46382E40-C4CF-453D-BABE-195E53C565C3}"/>
              </a:ext>
            </a:extLst>
          </p:cNvPr>
          <p:cNvSpPr txBox="1"/>
          <p:nvPr/>
        </p:nvSpPr>
        <p:spPr>
          <a:xfrm>
            <a:off x="465513" y="1396538"/>
            <a:ext cx="10953403" cy="3416320"/>
          </a:xfrm>
          <a:prstGeom prst="rect">
            <a:avLst/>
          </a:prstGeom>
          <a:noFill/>
        </p:spPr>
        <p:txBody>
          <a:bodyPr wrap="square" rtlCol="0">
            <a:spAutoFit/>
          </a:bodyPr>
          <a:lstStyle/>
          <a:p>
            <a:r>
              <a:rPr lang="en-US" sz="2000" b="1" dirty="0"/>
              <a:t>FIXED PROSTHODONTIC COURSE</a:t>
            </a:r>
          </a:p>
          <a:p>
            <a:endParaRPr lang="en-US" b="1" dirty="0"/>
          </a:p>
          <a:p>
            <a:r>
              <a:rPr lang="en-US" b="1" dirty="0"/>
              <a:t>Learning Objectives:</a:t>
            </a:r>
          </a:p>
          <a:p>
            <a:r>
              <a:rPr lang="en-US" dirty="0"/>
              <a:t>By the end of the course, students will be able to:</a:t>
            </a:r>
          </a:p>
          <a:p>
            <a:pPr>
              <a:buFont typeface="+mj-lt"/>
              <a:buAutoNum type="arabicPeriod"/>
            </a:pPr>
            <a:r>
              <a:rPr lang="en-US" dirty="0"/>
              <a:t>Describe the principles and techniques of fixed prosthodontics, including crowns, bridges, inlays, and </a:t>
            </a:r>
            <a:r>
              <a:rPr lang="en-US" dirty="0" err="1"/>
              <a:t>onlays</a:t>
            </a:r>
            <a:r>
              <a:rPr lang="en-US" dirty="0"/>
              <a:t>.</a:t>
            </a:r>
          </a:p>
          <a:p>
            <a:pPr>
              <a:buFont typeface="+mj-lt"/>
              <a:buAutoNum type="arabicPeriod"/>
            </a:pPr>
            <a:r>
              <a:rPr lang="en-US" b="1" dirty="0"/>
              <a:t>Analyze global trends in prosthodontics</a:t>
            </a:r>
            <a:r>
              <a:rPr lang="en-US" dirty="0"/>
              <a:t>, with a focus on accessibility, ethics, and sustainability in dental care.</a:t>
            </a:r>
          </a:p>
          <a:p>
            <a:pPr>
              <a:buFont typeface="+mj-lt"/>
              <a:buAutoNum type="arabicPeriod"/>
            </a:pPr>
            <a:r>
              <a:rPr lang="en-US" dirty="0"/>
              <a:t>Understand the role of fixed prosthodontics </a:t>
            </a:r>
            <a:r>
              <a:rPr lang="en-US" b="1" dirty="0"/>
              <a:t>in global oral health</a:t>
            </a:r>
            <a:r>
              <a:rPr lang="en-US" dirty="0"/>
              <a:t>, including its impact on </a:t>
            </a:r>
            <a:r>
              <a:rPr lang="en-US" b="1" dirty="0"/>
              <a:t>diverse populations and underserved communities.</a:t>
            </a:r>
          </a:p>
          <a:p>
            <a:pPr>
              <a:buFont typeface="+mj-lt"/>
              <a:buAutoNum type="arabicPeriod"/>
            </a:pPr>
            <a:r>
              <a:rPr lang="en-US" dirty="0"/>
              <a:t>Apply clinical skills in prosthodontics </a:t>
            </a:r>
            <a:r>
              <a:rPr lang="en-US" b="1" dirty="0"/>
              <a:t>with an awareness of cultural and ethical considerations in different healthcare systems.</a:t>
            </a:r>
          </a:p>
          <a:p>
            <a:pPr>
              <a:buFont typeface="+mj-lt"/>
              <a:buAutoNum type="arabicPeriod"/>
            </a:pPr>
            <a:r>
              <a:rPr lang="en-US" b="1" dirty="0"/>
              <a:t>Engage in collaborative, inter-professional dental care practices through global partnerships and initiatives.</a:t>
            </a:r>
          </a:p>
          <a:p>
            <a:endParaRPr lang="en-US" dirty="0"/>
          </a:p>
        </p:txBody>
      </p:sp>
    </p:spTree>
    <p:extLst>
      <p:ext uri="{BB962C8B-B14F-4D97-AF65-F5344CB8AC3E}">
        <p14:creationId xmlns:p14="http://schemas.microsoft.com/office/powerpoint/2010/main" val="27899191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3615</TotalTime>
  <Words>2105</Words>
  <Application>Microsoft Office PowerPoint</Application>
  <PresentationFormat>Widescreen</PresentationFormat>
  <Paragraphs>192</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INTERNATIONALIZATION OF EXISTING COURSES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Ilir Hoxha</dc:creator>
  <cp:lastModifiedBy>Florion Tabaku</cp:lastModifiedBy>
  <cp:revision>92</cp:revision>
  <dcterms:created xsi:type="dcterms:W3CDTF">2023-04-19T08:12:10Z</dcterms:created>
  <dcterms:modified xsi:type="dcterms:W3CDTF">2024-10-30T17:13:19Z</dcterms:modified>
</cp:coreProperties>
</file>